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2" r:id="rId14"/>
    <p:sldId id="275" r:id="rId15"/>
    <p:sldId id="276" r:id="rId16"/>
    <p:sldId id="261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37330-59B1-4C8B-859B-E00F532BE90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2B59-5BEA-4291-9599-D9116F073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8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10D6E-6496-401D-BC72-89F7233797B5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3456383"/>
          </a:xfrm>
        </p:spPr>
        <p:txBody>
          <a:bodyPr>
            <a:noAutofit/>
          </a:bodyPr>
          <a:lstStyle/>
          <a:p>
            <a:r>
              <a:rPr lang="ru-RU" sz="2800" b="1" dirty="0"/>
              <a:t>3.3.1. Механическое взаимодействие магнитов. Магнитное поле. Вектор магнитной индукции. Принцип суперпозиции магнитных полей. Линии магнитного поля. Картина линий поля полосового и подковообразного постоянных магнитов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213.208.189.17/os11/docs/BA1F39653304A5B041B656915DC36B38/questions/4048(copy2)/img738935n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5373217"/>
            <a:ext cx="192222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472261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56D4FD 28B616 Круговой виток с током, расположенный горизонтально, помещен в магнитное поле, линии магнитной индукции которого перпендикулярны плоскости витка (см. рисунок). Под действием сил Ампера </a:t>
            </a:r>
            <a:r>
              <a:rPr lang="ru-RU" sz="2400" dirty="0" smtClean="0"/>
              <a:t>виток.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/>
              <a:t>растягивается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/>
              <a:t>сжимается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перемещается </a:t>
            </a:r>
            <a:r>
              <a:rPr lang="ru-RU" sz="2400" dirty="0" smtClean="0"/>
              <a:t>вниз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перемещается вверх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332656"/>
            <a:ext cx="4716016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10F60F Квадратная рамка расположена в однородном магнитном поле в плоскости линий магнитной индукции (см. рисунок). Направление тока в рамке показано стрелками. Как направлена сила, действующая на сторону</a:t>
            </a:r>
            <a:r>
              <a:rPr lang="ru-RU" sz="2400" i="1" dirty="0"/>
              <a:t> </a:t>
            </a:r>
            <a:r>
              <a:rPr lang="ru-RU" sz="2400" i="1" dirty="0" err="1"/>
              <a:t>bc</a:t>
            </a:r>
            <a:r>
              <a:rPr lang="ru-RU" sz="2400" dirty="0"/>
              <a:t> рамки со стороны внешнего магнитного поля </a:t>
            </a:r>
            <a:r>
              <a:rPr lang="en-US" sz="2400" b="1" i="1" dirty="0"/>
              <a:t>B</a:t>
            </a:r>
            <a:r>
              <a:rPr lang="ru-RU" sz="24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перпендикулярно плоскости чертежа, от нас </a:t>
            </a:r>
            <a:r>
              <a:rPr lang="ru-RU" sz="2400" dirty="0" smtClean="0"/>
              <a:t>⊗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перпендикулярно плоскости чертежа, к нам </a:t>
            </a:r>
            <a:r>
              <a:rPr lang="ru-RU" sz="2400" dirty="0" smtClean="0"/>
              <a:t>⊙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вдоль направления линий магнитной индукции </a:t>
            </a:r>
            <a:endParaRPr lang="ru-RU" sz="24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сила равна нулю</a:t>
            </a:r>
          </a:p>
        </p:txBody>
      </p:sp>
      <p:pic>
        <p:nvPicPr>
          <p:cNvPr id="9" name="Рисунок 8" descr="http://213.208.189.17/os11/docs/BA1F39653304A5B041B656915DC36B38/questions/20840/innerimg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869161"/>
            <a:ext cx="1415405" cy="146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431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undefin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140968"/>
            <a:ext cx="2851398" cy="158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472261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E2D0C7 Как направлена сила Ампера, действующая на проводник № 3 со стороны двух других (см. рисунок), если все проводники тонкие, лежат в одной плоскости и параллельны друг другу? По проводникам идёт одинаковый ток силой </a:t>
            </a:r>
            <a:r>
              <a:rPr lang="ru-RU" sz="2400" i="1" dirty="0"/>
              <a:t>I</a:t>
            </a:r>
            <a:r>
              <a:rPr lang="ru-RU" sz="2400" dirty="0" smtClean="0"/>
              <a:t>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вверх </a:t>
            </a:r>
            <a:r>
              <a:rPr lang="ru-RU" sz="2400" dirty="0" smtClean="0"/>
              <a:t>↑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вниз </a:t>
            </a:r>
            <a:r>
              <a:rPr lang="ru-RU" sz="2400" dirty="0" smtClean="0"/>
              <a:t>↓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к нам </a:t>
            </a:r>
            <a:r>
              <a:rPr lang="ru-RU" sz="2400" dirty="0" smtClean="0"/>
              <a:t>⊙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от нас ⊗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332656"/>
            <a:ext cx="4716016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90AF22 Как направлена сила Ампера, действующая на проводник № 2 со стороны двух других (см. рисунок), если все проводники тонкие, длинные, прямые, лежат в одной плоскости, параллельны друг другу и расстояния между соседними проводниками одинаковы? (</a:t>
            </a:r>
            <a:r>
              <a:rPr lang="ru-RU" sz="2400" i="1" dirty="0"/>
              <a:t>I</a:t>
            </a:r>
            <a:r>
              <a:rPr lang="ru-RU" sz="2400" dirty="0"/>
              <a:t> – сила тока</a:t>
            </a:r>
            <a:r>
              <a:rPr lang="ru-RU" sz="2400" dirty="0" smtClean="0"/>
              <a:t>.)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вверх </a:t>
            </a:r>
            <a:r>
              <a:rPr lang="ru-RU" sz="2400" dirty="0" smtClean="0"/>
              <a:t>↑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вниз </a:t>
            </a:r>
            <a:r>
              <a:rPr lang="ru-RU" sz="2400" dirty="0" smtClean="0"/>
              <a:t>↓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к нам </a:t>
            </a:r>
            <a:r>
              <a:rPr lang="ru-RU" sz="2400" dirty="0" smtClean="0"/>
              <a:t>⊙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от нас ⊗</a:t>
            </a:r>
          </a:p>
        </p:txBody>
      </p:sp>
      <p:pic>
        <p:nvPicPr>
          <p:cNvPr id="8" name="Рисунок 7" descr="undefine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3604852"/>
            <a:ext cx="2228081" cy="152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116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defin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2656"/>
            <a:ext cx="1979712" cy="18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"/>
            <a:ext cx="7524328" cy="162879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dirty="0"/>
              <a:t>3947F8 При подключении проводника к полюсам гальванического элемента на поверхности проводника появляются заряды: положительные вблизи положительного полюса, отрицательные вблизи отрицательного полюса и возникает электрический ток. </a:t>
            </a: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Заряды на поверхности проводника создают в пространстве электрическое поле, а ток - магнитное поле. Проводник, подключённый к гальваническому элементу, проходит через отверстие в доске.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На </a:t>
            </a:r>
            <a:r>
              <a:rPr lang="ru-RU" sz="2400" dirty="0"/>
              <a:t>рисунках 1 - 4 при помощи силовых линий (линий поля) изображены электрическое и магнитное поля, создаваемые проводником (вид сверху).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Установите соответствие между видами поля и рисунками, изображающими силовые линии.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К каждой позиции первого столбца подберите соответствующую позицию второго и запишите </a:t>
            </a:r>
            <a:r>
              <a:rPr lang="ru-RU" sz="2400" u="sng" dirty="0"/>
              <a:t>в таблицу</a:t>
            </a:r>
            <a:r>
              <a:rPr lang="ru-RU" sz="2400" dirty="0"/>
              <a:t> выбранные цифры.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043260"/>
            <a:ext cx="31506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А) </a:t>
            </a:r>
            <a:r>
              <a:rPr lang="ru-RU" sz="2400" dirty="0"/>
              <a:t>электрическое </a:t>
            </a:r>
            <a:r>
              <a:rPr lang="ru-RU" sz="2400" dirty="0" smtClean="0"/>
              <a:t>поле</a:t>
            </a:r>
          </a:p>
          <a:p>
            <a:r>
              <a:rPr lang="ru-RU" sz="2400" b="1" dirty="0"/>
              <a:t>Б) </a:t>
            </a:r>
            <a:r>
              <a:rPr lang="ru-RU" sz="2400" dirty="0"/>
              <a:t>магнитное поле</a:t>
            </a:r>
          </a:p>
        </p:txBody>
      </p:sp>
      <p:pic>
        <p:nvPicPr>
          <p:cNvPr id="7" name="Рисунок 6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3725" y="5043260"/>
            <a:ext cx="14382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6903" y="5057548"/>
            <a:ext cx="14382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0968" y="5057548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8344" y="5028973"/>
            <a:ext cx="1371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7544" y="6130182"/>
            <a:ext cx="1715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Ответ: 14.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/>
          </a:bodyPr>
          <a:lstStyle/>
          <a:p>
            <a:r>
              <a:rPr lang="ru-RU" sz="2400" dirty="0"/>
              <a:t>4F5288 </a:t>
            </a:r>
            <a:r>
              <a:rPr lang="ru-RU" sz="2400" dirty="0" smtClean="0"/>
              <a:t>Медный </a:t>
            </a:r>
            <a:r>
              <a:rPr lang="ru-RU" sz="2400" dirty="0"/>
              <a:t>проводник расположен между полюсами постоянного магнита перпендикулярно линиям индукции магнитного поля. Определите площадь поперечного сечения проводника, если сила Ампера, действующая на него, равна 5 Н, модуль вектора магнитной индукции магнитного поля 10 </a:t>
            </a:r>
            <a:r>
              <a:rPr lang="ru-RU" sz="2400" dirty="0" err="1"/>
              <a:t>мТл</a:t>
            </a:r>
            <a:r>
              <a:rPr lang="ru-RU" sz="2400" dirty="0"/>
              <a:t>, а напряжение, приложенное к концам проводника, 8,5 В. Удельное сопротивление меди ρ = 1,7·10</a:t>
            </a:r>
            <a:r>
              <a:rPr lang="ru-RU" sz="2400" baseline="30000" dirty="0"/>
              <a:t>-2</a:t>
            </a:r>
            <a:r>
              <a:rPr lang="ru-RU" sz="2400" dirty="0"/>
              <a:t> </a:t>
            </a:r>
            <a:r>
              <a:rPr lang="ru-RU" sz="2400" dirty="0" smtClean="0"/>
              <a:t>Ом·мм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/м.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Ответ</a:t>
            </a:r>
            <a:r>
              <a:rPr lang="ru-RU" sz="2400" b="1" i="1" dirty="0">
                <a:solidFill>
                  <a:srgbClr val="FF0000"/>
                </a:solidFill>
              </a:rPr>
              <a:t>: 1 мм</a:t>
            </a:r>
            <a:r>
              <a:rPr lang="ru-RU" sz="2400" b="1" i="1" baseline="30000" dirty="0">
                <a:solidFill>
                  <a:srgbClr val="FF0000"/>
                </a:solidFill>
              </a:rPr>
              <a:t>2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smtClean="0"/>
              <a:t>5ED18A </a:t>
            </a:r>
            <a:r>
              <a:rPr lang="ru-RU" sz="2400" dirty="0"/>
              <a:t>Прямолинейный проводник длиной 0,2 м, по которому течёт электрический ток, расположен в однородном магнитном поле с индукцией </a:t>
            </a:r>
            <a:r>
              <a:rPr lang="ru-RU" sz="2400" i="1" dirty="0"/>
              <a:t>В</a:t>
            </a:r>
            <a:r>
              <a:rPr lang="ru-RU" sz="2400" dirty="0"/>
              <a:t> = 0,6 Тл под углом 30° к вектору B. Сила, действующая на проводник со стороны магнитного поля, равна 0,12 Н. Какова сила тока в </a:t>
            </a:r>
            <a:r>
              <a:rPr lang="ru-RU" sz="2400" dirty="0" smtClean="0"/>
              <a:t>проводнике?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Ответ</a:t>
            </a:r>
            <a:r>
              <a:rPr lang="ru-RU" sz="2400" b="1" i="1" dirty="0">
                <a:solidFill>
                  <a:srgbClr val="FF0000"/>
                </a:solidFill>
              </a:rPr>
              <a:t>: 2 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491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5ED18A </a:t>
            </a:r>
            <a:r>
              <a:rPr lang="ru-RU" sz="2400" dirty="0"/>
              <a:t>Прямолинейный проводник длиной 0,2 м, по которому течёт электрический ток, расположен в однородном магнитном поле с индукцией </a:t>
            </a:r>
            <a:r>
              <a:rPr lang="ru-RU" sz="2400" i="1" dirty="0"/>
              <a:t>В</a:t>
            </a:r>
            <a:r>
              <a:rPr lang="ru-RU" sz="2400" dirty="0"/>
              <a:t> = 0,6 Тл под углом 30° к вектору B. Сила, действующая на проводник со стороны магнитного поля, равна 0,12 Н. Какова сила тока в </a:t>
            </a:r>
            <a:r>
              <a:rPr lang="ru-RU" sz="2400" dirty="0" smtClean="0"/>
              <a:t>проводнике?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Ответ: </a:t>
            </a:r>
            <a:r>
              <a:rPr lang="ru-RU" sz="2400" b="1" i="1" dirty="0">
                <a:solidFill>
                  <a:srgbClr val="FF0000"/>
                </a:solidFill>
              </a:rPr>
              <a:t>2 А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smtClean="0"/>
              <a:t>424E8D </a:t>
            </a:r>
            <a:r>
              <a:rPr lang="ru-RU" sz="2400" dirty="0"/>
              <a:t>Участок проводника длиной 10 см находится в магнитном поле индукцией 50 </a:t>
            </a:r>
            <a:r>
              <a:rPr lang="ru-RU" sz="2400" dirty="0" err="1"/>
              <a:t>мТл</a:t>
            </a:r>
            <a:r>
              <a:rPr lang="ru-RU" sz="2400" dirty="0"/>
              <a:t>. Сила электрического тока, протекающего по проводнику, 10 А. Какую работу совершает сила Ампера при перемещении проводника на 8 см в направлении своего действия? Проводник расположен перпендикулярно линиям магнитной индукции</a:t>
            </a:r>
            <a:r>
              <a:rPr lang="ru-RU" sz="2400" dirty="0" smtClean="0"/>
              <a:t>.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Ответ: 0,004 Дж.</a:t>
            </a:r>
          </a:p>
        </p:txBody>
      </p:sp>
    </p:spTree>
    <p:extLst>
      <p:ext uri="{BB962C8B-B14F-4D97-AF65-F5344CB8AC3E}">
        <p14:creationId xmlns:p14="http://schemas.microsoft.com/office/powerpoint/2010/main" val="322396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424E8D </a:t>
            </a:r>
            <a:r>
              <a:rPr lang="ru-RU" sz="2400" dirty="0"/>
              <a:t>Участок проводника длиной 10 см находится в магнитном поле индукцией 50 </a:t>
            </a:r>
            <a:r>
              <a:rPr lang="ru-RU" sz="2400" dirty="0" err="1"/>
              <a:t>мТл</a:t>
            </a:r>
            <a:r>
              <a:rPr lang="ru-RU" sz="2400" dirty="0"/>
              <a:t>. Сила электрического тока, протекающего по проводнику, 10 А. Какую работу совершает сила Ампера при перемещении проводника на 8 см в направлении своего действия? Проводник расположен перпендикулярно линиям магнитной индукции</a:t>
            </a:r>
            <a:r>
              <a:rPr lang="ru-RU" sz="2400" dirty="0" smtClean="0"/>
              <a:t>.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Ответ: 0,004 Дж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/>
              <a:t>A538B7 Сила Ампера, действующая на стальной прямой проводник с током длиной 10 см и площадью поперечного сечения 2 · 10</a:t>
            </a:r>
            <a:r>
              <a:rPr lang="ru-RU" sz="2400" baseline="30000" dirty="0"/>
              <a:t>-2</a:t>
            </a:r>
            <a:r>
              <a:rPr lang="ru-RU" sz="2400" dirty="0"/>
              <a:t> мм</a:t>
            </a:r>
            <a:r>
              <a:rPr lang="ru-RU" sz="2400" baseline="30000" dirty="0"/>
              <a:t>2</a:t>
            </a:r>
            <a:r>
              <a:rPr lang="ru-RU" sz="2400" dirty="0"/>
              <a:t>, равна 0,4 Н. Какое напряжение приложено к концам проводника, если вектор магнитной индукции перпендикулярен проводнику, а его модуль равен 1 Тл? Удельное сопротивление стали 0,12 Ом · мм</a:t>
            </a:r>
            <a:r>
              <a:rPr lang="ru-RU" sz="2400" baseline="30000" dirty="0"/>
              <a:t>2</a:t>
            </a:r>
            <a:r>
              <a:rPr lang="ru-RU" sz="2400" dirty="0"/>
              <a:t>/м.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Ответ: 2,4 В.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3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13168" cy="6542187"/>
          </a:xfrm>
        </p:spPr>
        <p:txBody>
          <a:bodyPr>
            <a:normAutofit/>
          </a:bodyPr>
          <a:lstStyle/>
          <a:p>
            <a:r>
              <a:rPr lang="ru-RU" sz="2400" dirty="0"/>
              <a:t>A538B7 Сила Ампера, действующая на стальной прямой проводник с током длиной 10 см и площадью поперечного сечения 2 · 10</a:t>
            </a:r>
            <a:r>
              <a:rPr lang="ru-RU" sz="2400" baseline="30000" dirty="0"/>
              <a:t>-2</a:t>
            </a:r>
            <a:r>
              <a:rPr lang="ru-RU" sz="2400" dirty="0"/>
              <a:t> мм</a:t>
            </a:r>
            <a:r>
              <a:rPr lang="ru-RU" sz="2400" baseline="30000" dirty="0"/>
              <a:t>2</a:t>
            </a:r>
            <a:r>
              <a:rPr lang="ru-RU" sz="2400" dirty="0"/>
              <a:t>, равна 0,4 Н. Какое напряжение приложено к концам проводника, если вектор магнитной индукции перпендикулярен проводнику, а его модуль равен 1 Тл? Удельное сопротивление стали 0,12 Ом · мм</a:t>
            </a:r>
            <a:r>
              <a:rPr lang="ru-RU" sz="2400" baseline="30000" dirty="0"/>
              <a:t>2</a:t>
            </a:r>
            <a:r>
              <a:rPr lang="ru-RU" sz="2400" dirty="0"/>
              <a:t>/м</a:t>
            </a:r>
            <a:r>
              <a:rPr lang="ru-RU" sz="2400" dirty="0" smtClean="0"/>
              <a:t>.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Ответ: 2,4 В.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/>
              <a:t>C8C597 Чему равна сила Ампера, действующая на стальной прямой проводник с током длиной 10 см и площадью поперечного сечения 2 · 10</a:t>
            </a:r>
            <a:r>
              <a:rPr lang="ru-RU" sz="2400" baseline="30000" dirty="0"/>
              <a:t>-2</a:t>
            </a:r>
            <a:r>
              <a:rPr lang="ru-RU" sz="2400" dirty="0"/>
              <a:t> мм</a:t>
            </a:r>
            <a:r>
              <a:rPr lang="ru-RU" sz="2400" baseline="30000" dirty="0"/>
              <a:t>2</a:t>
            </a:r>
            <a:r>
              <a:rPr lang="ru-RU" sz="2400" dirty="0"/>
              <a:t>, если напряжение на нём 2,4 В, а модуль вектора магнитной индукции 1 Тл? Вектор магнитной индукции перпендикулярен проводнику. Удельное сопротивление стали 0,12 Ом · мм</a:t>
            </a:r>
            <a:r>
              <a:rPr lang="ru-RU" sz="2400" baseline="30000" dirty="0"/>
              <a:t>2</a:t>
            </a:r>
            <a:r>
              <a:rPr lang="ru-RU" sz="2400" dirty="0"/>
              <a:t>/м 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Ответ: 0,4 Н.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1477" cy="4323418"/>
          </a:xfrm>
        </p:spPr>
        <p:txBody>
          <a:bodyPr>
            <a:normAutofit/>
          </a:bodyPr>
          <a:lstStyle/>
          <a:p>
            <a:r>
              <a:rPr lang="ru-RU" sz="2400" dirty="0"/>
              <a:t>C8C597 Чему равна сила Ампера, действующая на стальной прямой проводник с током длиной 10 см и площадью поперечного сечения 2 · 10</a:t>
            </a:r>
            <a:r>
              <a:rPr lang="ru-RU" sz="2400" baseline="30000" dirty="0"/>
              <a:t>-2</a:t>
            </a:r>
            <a:r>
              <a:rPr lang="ru-RU" sz="2400" dirty="0"/>
              <a:t> мм</a:t>
            </a:r>
            <a:r>
              <a:rPr lang="ru-RU" sz="2400" baseline="30000" dirty="0"/>
              <a:t>2</a:t>
            </a:r>
            <a:r>
              <a:rPr lang="ru-RU" sz="2400" dirty="0"/>
              <a:t>, если напряжение на нём 2,4 В, а модуль вектора магнитной индукции 1 Тл? Вектор магнитной индукции перпендикулярен проводнику. Удельное сопротивление стали 0,12 Ом · мм</a:t>
            </a:r>
            <a:r>
              <a:rPr lang="ru-RU" sz="2400" baseline="30000" dirty="0"/>
              <a:t>2</a:t>
            </a:r>
            <a:r>
              <a:rPr lang="ru-RU" sz="2400" dirty="0"/>
              <a:t>/м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Ответ: 0,4 Н.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 smtClean="0"/>
              <a:t>23E91D </a:t>
            </a:r>
            <a:r>
              <a:rPr lang="ru-RU" sz="2400" dirty="0"/>
              <a:t>Мягкая пружина из нескольких крупных витков провода подвешена к потолку. Верхний конец пружины подключается к источнику тока через ключ К</a:t>
            </a:r>
            <a:r>
              <a:rPr lang="ru-RU" sz="2400" i="1" dirty="0"/>
              <a:t>,</a:t>
            </a:r>
            <a:r>
              <a:rPr lang="ru-RU" sz="2400" dirty="0"/>
              <a:t> а нижний – с помощью достаточно длинного мягкого провода (см. рисунок). </a:t>
            </a:r>
          </a:p>
        </p:txBody>
      </p:sp>
      <p:pic>
        <p:nvPicPr>
          <p:cNvPr id="4" name="Рисунок 3" descr="http://213.208.189.17/os11/docs/BA1F39653304A5B041B656915DC36B38/questions/7BE1B1030630B03F48BCCAB355F7CED8(copy2)/img738955n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323418"/>
            <a:ext cx="28289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310968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Как изменится длина пружины через достаточно большое время после замыкании ключа К? Ответ поясните, указав, какие физические явления и закономерности вы использовали для объяснения.</a:t>
            </a:r>
          </a:p>
        </p:txBody>
      </p:sp>
    </p:spTree>
    <p:extLst>
      <p:ext uri="{BB962C8B-B14F-4D97-AF65-F5344CB8AC3E}">
        <p14:creationId xmlns:p14="http://schemas.microsoft.com/office/powerpoint/2010/main" val="20830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1477" cy="16287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23E91D </a:t>
            </a:r>
            <a:r>
              <a:rPr lang="ru-RU" sz="2400" dirty="0"/>
              <a:t>Мягкая пружина из нескольких крупных витков провода подвешена к потолку. Верхний конец пружины подключается к источнику тока через ключ К</a:t>
            </a:r>
            <a:r>
              <a:rPr lang="ru-RU" sz="2400" i="1" dirty="0"/>
              <a:t>,</a:t>
            </a:r>
            <a:r>
              <a:rPr lang="ru-RU" sz="2400" dirty="0"/>
              <a:t> а нижний – с помощью достаточно длинного мягкого провода (см. рисунок). </a:t>
            </a:r>
          </a:p>
        </p:txBody>
      </p:sp>
      <p:pic>
        <p:nvPicPr>
          <p:cNvPr id="4" name="Рисунок 3" descr="http://213.208.189.17/os11/docs/BA1F39653304A5B041B656915DC36B38/questions/7BE1B1030630B03F48BCCAB355F7CED8(copy2)/img738955n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085169"/>
            <a:ext cx="2304695" cy="212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6648" y="1377736"/>
            <a:ext cx="6355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Как изменится длина пружины через достаточно большое время после замыкании ключа К? Ответ поясните, указав, какие физические явления и закономерности вы использовали для объяснения.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3356784"/>
            <a:ext cx="6741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80ADD3 Рамку с постоянным током удерживают неподвижно в поле полосового магнита (см. рисунок). Полярность подключения источника тока к выводам рамки показана на рисунке. </a:t>
            </a:r>
          </a:p>
        </p:txBody>
      </p:sp>
      <p:pic>
        <p:nvPicPr>
          <p:cNvPr id="6" name="Рисунок 5" descr="http://213.208.189.17/os11/docs/BA1F39653304A5B041B656915DC36B38/questions/140220(copy1)/innerimg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0277" y="3316728"/>
            <a:ext cx="2828925" cy="130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Как будет двигаться рамка на неподвижной оси </a:t>
            </a:r>
            <a:r>
              <a:rPr lang="ru-RU" sz="2400" i="1" dirty="0"/>
              <a:t>MО</a:t>
            </a:r>
            <a:r>
              <a:rPr lang="ru-RU" sz="2400" dirty="0"/>
              <a:t>, если рамку не удерживать? Ответ поясните, указав, какие физические закономерности вы использовали для объяснения. Считать, что рамка испытывает небольшое сопротивление движению со стороны воздуха.</a:t>
            </a:r>
          </a:p>
        </p:txBody>
      </p:sp>
    </p:spTree>
    <p:extLst>
      <p:ext uri="{BB962C8B-B14F-4D97-AF65-F5344CB8AC3E}">
        <p14:creationId xmlns:p14="http://schemas.microsoft.com/office/powerpoint/2010/main" val="18259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Лоренца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5FDB1c </a:t>
            </a:r>
            <a:r>
              <a:rPr lang="ru-RU" dirty="0" smtClean="0"/>
              <a:t>Заряженная </a:t>
            </a:r>
            <a:r>
              <a:rPr lang="ru-RU" dirty="0"/>
              <a:t>частица движется в однородном магнитном поле по окружности радиусом </a:t>
            </a:r>
            <a:r>
              <a:rPr lang="ru-RU" b="1" i="1" dirty="0"/>
              <a:t>2·10</a:t>
            </a:r>
            <a:r>
              <a:rPr lang="ru-RU" b="1" i="1" baseline="30000" dirty="0"/>
              <a:t>-3</a:t>
            </a:r>
            <a:r>
              <a:rPr lang="ru-RU" dirty="0"/>
              <a:t> м. Сила, действующая на частицу со стороны магнитного поля, равна </a:t>
            </a:r>
            <a:r>
              <a:rPr lang="ru-RU" b="1" i="1" dirty="0"/>
              <a:t>1,6·10</a:t>
            </a:r>
            <a:r>
              <a:rPr lang="ru-RU" b="1" i="1" baseline="30000" dirty="0"/>
              <a:t>-13</a:t>
            </a:r>
            <a:r>
              <a:rPr lang="ru-RU" dirty="0"/>
              <a:t> Н. Какова кинетическая энергия движущейся частицы</a:t>
            </a:r>
            <a:r>
              <a:rPr lang="ru-RU" dirty="0" smtClean="0"/>
              <a:t>?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Ответ: </a:t>
            </a:r>
            <a:r>
              <a:rPr lang="ru-RU" b="1" dirty="0">
                <a:solidFill>
                  <a:srgbClr val="FF0000"/>
                </a:solidFill>
              </a:rPr>
              <a:t>1000 эВ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/>
              <a:t>0e7235 </a:t>
            </a:r>
            <a:r>
              <a:rPr lang="ru-RU" dirty="0" smtClean="0"/>
              <a:t>Ион</a:t>
            </a:r>
            <a:r>
              <a:rPr lang="ru-RU" dirty="0"/>
              <a:t>, заряд которого равен элементарному заряду, движется в однородном магнитном поле с индукцией </a:t>
            </a:r>
            <a:r>
              <a:rPr lang="ru-RU" i="1" dirty="0"/>
              <a:t>В</a:t>
            </a:r>
            <a:r>
              <a:rPr lang="ru-RU" dirty="0"/>
              <a:t> = 0,15 Тл в плоскости, перпендикулярной </a:t>
            </a:r>
            <a:r>
              <a:rPr lang="ru-RU" b="1" i="1" dirty="0"/>
              <a:t>В</a:t>
            </a:r>
            <a:r>
              <a:rPr lang="ru-RU" dirty="0"/>
              <a:t> Радиус дуги, по которой движется ион, равен 10</a:t>
            </a:r>
            <a:r>
              <a:rPr lang="ru-RU" baseline="30000" dirty="0"/>
              <a:t> -3</a:t>
            </a:r>
            <a:r>
              <a:rPr lang="ru-RU" dirty="0"/>
              <a:t> м. Каков импульс иона</a:t>
            </a:r>
            <a:r>
              <a:rPr lang="ru-RU" dirty="0" smtClean="0"/>
              <a:t>?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Ответ: 24·10</a:t>
            </a:r>
            <a:r>
              <a:rPr lang="ru-RU" b="1" baseline="30000" dirty="0">
                <a:solidFill>
                  <a:srgbClr val="FF0000"/>
                </a:solidFill>
              </a:rPr>
              <a:t>-24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кг·м</a:t>
            </a:r>
            <a:r>
              <a:rPr lang="ru-RU" b="1" dirty="0">
                <a:solidFill>
                  <a:srgbClr val="FF0000"/>
                </a:solidFill>
              </a:rPr>
              <a:t>/с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04" y="0"/>
            <a:ext cx="9175102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0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44008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AC4187 Магнитная стрелка компаса зафиксирована (северный полюс затемнен, см. рисунок). К компасу поднесли сильный постоянный полосовой магнит, затем освободили стрелку. При этом </a:t>
            </a:r>
            <a:r>
              <a:rPr lang="ru-RU" sz="2400" dirty="0" smtClean="0"/>
              <a:t>стрелка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повернется на 180</a:t>
            </a:r>
            <a:r>
              <a:rPr lang="ru-RU" sz="2400" dirty="0" smtClean="0"/>
              <a:t>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повернется на 90° против часовой </a:t>
            </a:r>
            <a:r>
              <a:rPr lang="ru-RU" sz="2400" dirty="0" smtClean="0"/>
              <a:t>стрелки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повернется на 90° по часовой </a:t>
            </a:r>
            <a:r>
              <a:rPr lang="ru-RU" sz="2400" dirty="0" smtClean="0"/>
              <a:t>стрелке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останется в прежнем положении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332656"/>
            <a:ext cx="4499992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11C5AD К магнитной стрелке компаса, зафиксированной в положении, представленном на рисунке, поднесли магнит. После освобождения фиксатора стрелка компаса установится в положении равновесия</a:t>
            </a:r>
            <a:r>
              <a:rPr lang="ru-RU" sz="2400" dirty="0" smtClean="0"/>
              <a:t>,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повернувшись на 180</a:t>
            </a:r>
            <a:r>
              <a:rPr lang="ru-RU" sz="2400" dirty="0" smtClean="0"/>
              <a:t>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повернувшись на 90° по часовой </a:t>
            </a:r>
            <a:r>
              <a:rPr lang="ru-RU" sz="2400" dirty="0" smtClean="0"/>
              <a:t>стрелке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повернувшись на 90° против часовой </a:t>
            </a:r>
            <a:r>
              <a:rPr lang="ru-RU" sz="2400" dirty="0" smtClean="0"/>
              <a:t>стрелки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оставшись в прежнем положении</a:t>
            </a:r>
          </a:p>
        </p:txBody>
      </p:sp>
      <p:pic>
        <p:nvPicPr>
          <p:cNvPr id="5" name="Рисунок 4" descr="http://213.208.189.17/os11/docs/BA1F39653304A5B041B656915DC36B38/questions/124027/innerimg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157193"/>
            <a:ext cx="3960440" cy="161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213.208.189.17/os11/docs/BA1F39653304A5B041B656915DC36B38/questions/124142/innerimg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403485"/>
            <a:ext cx="247687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10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0e7235 Ион, заряд которого равен элементарному заряду, движется в однородном магнитном поле с индукцией </a:t>
            </a:r>
            <a:r>
              <a:rPr lang="ru-RU" i="1" dirty="0"/>
              <a:t>В</a:t>
            </a:r>
            <a:r>
              <a:rPr lang="ru-RU" dirty="0"/>
              <a:t> = 0,15 Тл в плоскости, перпендикулярной </a:t>
            </a:r>
            <a:r>
              <a:rPr lang="ru-RU" b="1" i="1" dirty="0"/>
              <a:t>В</a:t>
            </a:r>
            <a:r>
              <a:rPr lang="ru-RU" dirty="0"/>
              <a:t> Радиус дуги, по которой движется ион, равен 10</a:t>
            </a:r>
            <a:r>
              <a:rPr lang="ru-RU" baseline="30000" dirty="0"/>
              <a:t> -3</a:t>
            </a:r>
            <a:r>
              <a:rPr lang="ru-RU" dirty="0"/>
              <a:t> м. Каков импульс иона?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Ответ: 24·10</a:t>
            </a:r>
            <a:r>
              <a:rPr lang="ru-RU" b="1" baseline="30000" dirty="0">
                <a:solidFill>
                  <a:srgbClr val="FF0000"/>
                </a:solidFill>
              </a:rPr>
              <a:t>-24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кг·м</a:t>
            </a:r>
            <a:r>
              <a:rPr lang="ru-RU" b="1" dirty="0">
                <a:solidFill>
                  <a:srgbClr val="FF0000"/>
                </a:solidFill>
              </a:rPr>
              <a:t>/с</a:t>
            </a:r>
          </a:p>
          <a:p>
            <a:r>
              <a:rPr lang="ru-RU" dirty="0" smtClean="0"/>
              <a:t>B17B99 </a:t>
            </a:r>
            <a:r>
              <a:rPr lang="ru-RU" dirty="0"/>
              <a:t>А24 Две частицы, имеющие отношение зарядов </a:t>
            </a:r>
            <a:r>
              <a:rPr lang="en-US" b="1" i="1" dirty="0"/>
              <a:t>q</a:t>
            </a:r>
            <a:r>
              <a:rPr lang="ru-RU" b="1" i="1" baseline="-25000" dirty="0"/>
              <a:t>1</a:t>
            </a:r>
            <a:r>
              <a:rPr lang="ru-RU" b="1" i="1" dirty="0"/>
              <a:t>/</a:t>
            </a:r>
            <a:r>
              <a:rPr lang="en-US" b="1" i="1" dirty="0"/>
              <a:t>q</a:t>
            </a:r>
            <a:r>
              <a:rPr lang="ru-RU" b="1" i="1" baseline="-25000" dirty="0"/>
              <a:t>2</a:t>
            </a:r>
            <a:r>
              <a:rPr lang="ru-RU" b="1" i="1" dirty="0"/>
              <a:t> = 2</a:t>
            </a:r>
            <a:r>
              <a:rPr lang="ru-RU" dirty="0"/>
              <a:t>, и отношение масс </a:t>
            </a:r>
            <a:r>
              <a:rPr lang="en-US" b="1" i="1" dirty="0"/>
              <a:t>m</a:t>
            </a:r>
            <a:r>
              <a:rPr lang="ru-RU" b="1" i="1" baseline="-25000" dirty="0"/>
              <a:t>1</a:t>
            </a:r>
            <a:r>
              <a:rPr lang="ru-RU" b="1" i="1" dirty="0"/>
              <a:t>/</a:t>
            </a:r>
            <a:r>
              <a:rPr lang="en-US" b="1" i="1" dirty="0"/>
              <a:t>m</a:t>
            </a:r>
            <a:r>
              <a:rPr lang="ru-RU" b="1" i="1" baseline="-25000" dirty="0"/>
              <a:t>2</a:t>
            </a:r>
            <a:r>
              <a:rPr lang="ru-RU" dirty="0"/>
              <a:t> = 1, влетели в однородное магнитное поле перпендикулярно линиям магнитной индукции и движутся по окружностям. Определите отношение периодов обращения этих частиц </a:t>
            </a:r>
            <a:r>
              <a:rPr lang="en-US" b="1" i="1" dirty="0"/>
              <a:t>T</a:t>
            </a:r>
            <a:r>
              <a:rPr lang="ru-RU" b="1" i="1" baseline="-25000" dirty="0"/>
              <a:t>1</a:t>
            </a:r>
            <a:r>
              <a:rPr lang="ru-RU" b="1" i="1" dirty="0"/>
              <a:t>/</a:t>
            </a:r>
            <a:r>
              <a:rPr lang="en-US" b="1" i="1" dirty="0"/>
              <a:t>T</a:t>
            </a:r>
            <a:r>
              <a:rPr lang="ru-RU" b="1" i="1" baseline="-25000" dirty="0"/>
              <a:t>2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Ответ: 0,5</a:t>
            </a:r>
          </a:p>
        </p:txBody>
      </p:sp>
    </p:spTree>
    <p:extLst>
      <p:ext uri="{BB962C8B-B14F-4D97-AF65-F5344CB8AC3E}">
        <p14:creationId xmlns:p14="http://schemas.microsoft.com/office/powerpoint/2010/main" val="42616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44008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4EE57B На рисунке изображен проволочный виток, по которому течет электрический ток в направлении, указанном стрелкой. Виток расположен в горизонтальной плоскости. В центре витка вектор индукции магнитного поля тока направлен</a:t>
            </a:r>
            <a:r>
              <a:rPr lang="ru-RU" sz="2400" dirty="0" smtClean="0"/>
              <a:t>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вертикально вверх </a:t>
            </a:r>
            <a:r>
              <a:rPr lang="ru-RU" sz="2400" dirty="0" smtClean="0"/>
              <a:t>↑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влево </a:t>
            </a:r>
            <a:r>
              <a:rPr lang="ru-RU" sz="2400" dirty="0" smtClean="0"/>
              <a:t>←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вправо </a:t>
            </a:r>
            <a:r>
              <a:rPr lang="ru-RU" sz="2400" dirty="0" smtClean="0"/>
              <a:t>→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вертикально вниз </a:t>
            </a:r>
            <a:r>
              <a:rPr lang="en-US" sz="2400" dirty="0"/>
              <a:t>↓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332656"/>
            <a:ext cx="4499992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10204A На рисунке изображен проволочный виток, по которому течет электрический ток в направлении, указанном стрелкой. Виток расположен в плоскости чертежа. В центре витка вектор индукции магнитного поля тока </a:t>
            </a:r>
            <a:r>
              <a:rPr lang="ru-RU" sz="2400" dirty="0" smtClean="0"/>
              <a:t>направлен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от нас перпендикулярно плоскости чертежа </a:t>
            </a:r>
            <a:r>
              <a:rPr lang="ru-RU" sz="2400" dirty="0" smtClean="0"/>
              <a:t>⊗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к нам перпендикулярно плоскости чертежа </a:t>
            </a:r>
            <a:r>
              <a:rPr lang="en-US" sz="2400" dirty="0" smtClean="0">
                <a:sym typeface="Wingdings 2"/>
              </a:rPr>
              <a:t></a:t>
            </a:r>
            <a:endParaRPr lang="ru-RU" sz="2400" dirty="0" smtClean="0">
              <a:sym typeface="Wingdings 2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влево </a:t>
            </a:r>
            <a:r>
              <a:rPr lang="ru-RU" sz="2400" dirty="0" smtClean="0"/>
              <a:t>←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вправо →</a:t>
            </a:r>
          </a:p>
        </p:txBody>
      </p:sp>
      <p:pic>
        <p:nvPicPr>
          <p:cNvPr id="8" name="Рисунок 7" descr="http://213.208.189.17/os11/docs/BA1F39653304A5B041B656915DC36B38/questions/84763/innerimg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15655"/>
            <a:ext cx="3168352" cy="149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213.208.189.17/os11/docs/BA1F39653304A5B041B656915DC36B38/questions/84762/innerimg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815655"/>
            <a:ext cx="1800200" cy="180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41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44008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 smtClean="0"/>
              <a:t>89CBC8  </a:t>
            </a:r>
            <a:r>
              <a:rPr lang="ru-RU" sz="2400" dirty="0"/>
              <a:t>На рисунке (вид сверху) показана картина линий индукции магнитного поля прямого проводника с током. В какой из четырех точек индукция магнитного поля наименьшая</a:t>
            </a:r>
            <a:r>
              <a:rPr lang="ru-RU" sz="24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 точке а</a:t>
            </a:r>
            <a:endParaRPr lang="ru-RU" sz="24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 точке </a:t>
            </a:r>
            <a:r>
              <a:rPr lang="ru-RU" sz="2400" dirty="0" smtClean="0"/>
              <a:t>б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 точке </a:t>
            </a:r>
            <a:r>
              <a:rPr lang="ru-RU" sz="2400" dirty="0" smtClean="0"/>
              <a:t>в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 точке г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332656"/>
            <a:ext cx="4499992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F65A7B На рисунке изображён длинный цилиндрический проводник, по которому протекает электрический ток. Направление тока указано стрелкой. Как направлен вектор индукции магнитного поля этого тока в точке </a:t>
            </a:r>
            <a:r>
              <a:rPr lang="ru-RU" sz="2400" i="1" dirty="0"/>
              <a:t>С</a:t>
            </a:r>
            <a:r>
              <a:rPr lang="ru-RU" sz="24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 плоскости чертежа вверх </a:t>
            </a:r>
            <a:r>
              <a:rPr lang="ru-RU" sz="2400" dirty="0" smtClean="0"/>
              <a:t>↑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 плоскости чертежа вниз </a:t>
            </a:r>
            <a:r>
              <a:rPr lang="ru-RU" sz="2400" dirty="0" smtClean="0"/>
              <a:t>↓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от нас перпендикулярно плоскости чертежа </a:t>
            </a:r>
            <a:r>
              <a:rPr lang="ru-RU" sz="2400" dirty="0" smtClean="0"/>
              <a:t>⊗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к нам перпендикулярно плоскости чертежа ⊙</a:t>
            </a:r>
          </a:p>
        </p:txBody>
      </p:sp>
      <p:pic>
        <p:nvPicPr>
          <p:cNvPr id="10" name="Рисунок 9" descr="http://213.208.189.17/os11/docs/BA1F39653304A5B041B656915DC36B38/questions/21796/innerimg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21088"/>
            <a:ext cx="1958330" cy="203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undefine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5445224"/>
            <a:ext cx="3155801" cy="107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815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44008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4F18AB По двум тонким прямым проводникам, параллельным друг другу, текут одинаковые токи </a:t>
            </a:r>
            <a:r>
              <a:rPr lang="ru-RU" sz="2400" i="1" dirty="0"/>
              <a:t>I</a:t>
            </a:r>
            <a:r>
              <a:rPr lang="ru-RU" sz="2400" dirty="0"/>
              <a:t> (см. рисунок). Как направлено создаваемое ими магнитное поле в точке C</a:t>
            </a:r>
            <a:r>
              <a:rPr lang="ru-RU" sz="24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к нам </a:t>
            </a:r>
            <a:r>
              <a:rPr lang="ru-RU" sz="2400" dirty="0" smtClean="0">
                <a:sym typeface="Wingdings"/>
              </a:rPr>
              <a:t>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от нас </a:t>
            </a:r>
            <a:r>
              <a:rPr lang="ru-RU" sz="2400" dirty="0" smtClean="0"/>
              <a:t>⊗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вверх </a:t>
            </a:r>
            <a:r>
              <a:rPr lang="ru-RU" sz="2400" dirty="0" smtClean="0"/>
              <a:t>↑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вниз ↓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332656"/>
            <a:ext cx="4499992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1A7EF5 По двум тонким прямым проводникам, параллельным друг другу, текут одинаковые токи </a:t>
            </a:r>
            <a:r>
              <a:rPr lang="ru-RU" sz="2400" i="1" dirty="0"/>
              <a:t>i</a:t>
            </a:r>
            <a:r>
              <a:rPr lang="ru-RU" sz="2400" dirty="0"/>
              <a:t> (см. рисунок), направление которых указано стрелками. Как направлен вектор индукции создаваемого ими магнитного поля в точке D</a:t>
            </a:r>
            <a:r>
              <a:rPr lang="ru-RU" sz="24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вверх </a:t>
            </a:r>
            <a:r>
              <a:rPr lang="ru-RU" sz="2400" dirty="0" smtClean="0"/>
              <a:t>↑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к нам </a:t>
            </a:r>
            <a:r>
              <a:rPr lang="ru-RU" sz="2400" dirty="0" smtClean="0">
                <a:sym typeface="Wingdings"/>
              </a:rPr>
              <a:t>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от нас </a:t>
            </a:r>
            <a:r>
              <a:rPr lang="ru-RU" sz="2400" dirty="0" smtClean="0">
                <a:sym typeface="Symbol"/>
              </a:rPr>
              <a:t>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вниз ↓</a:t>
            </a:r>
          </a:p>
        </p:txBody>
      </p:sp>
      <p:pic>
        <p:nvPicPr>
          <p:cNvPr id="7" name="Рисунок 6" descr="http://213.208.189.17/os11/docs/BA1F39653304A5B041B656915DC36B38/questions/75345/innerimg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365104"/>
            <a:ext cx="2479526" cy="18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213.208.189.17/os11/docs/BA1F39653304A5B041B656915DC36B38/questions/124351(copy1)/innerimg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509120"/>
            <a:ext cx="2515344" cy="197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082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44008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86C04F На рисунке показаны сечения двух параллельных прямых длинных проводников и направления токов в них. Сила тока в проводниках одинакова. Куда направлен относительно рисунка (</a:t>
            </a:r>
            <a:r>
              <a:rPr lang="ru-RU" sz="2400" b="1" i="1" dirty="0"/>
              <a:t>вправо, влево, вверх, вниз, к наблюдателю, от наблюдателя</a:t>
            </a:r>
            <a:r>
              <a:rPr lang="ru-RU" sz="2400" dirty="0"/>
              <a:t>) вектор индукции созданного проводниками магнитного поля в точке </a:t>
            </a:r>
            <a:r>
              <a:rPr lang="ru-RU" sz="2400" i="1" dirty="0"/>
              <a:t>А</a:t>
            </a:r>
            <a:r>
              <a:rPr lang="ru-RU" sz="2400" dirty="0"/>
              <a:t>, расположенной на равном расстоянии от проводников? </a:t>
            </a:r>
            <a:r>
              <a:rPr lang="ru-RU" sz="2400" i="1" dirty="0"/>
              <a:t>Ответ запишите словом (словами</a:t>
            </a:r>
            <a:r>
              <a:rPr lang="ru-RU" sz="2400" i="1" dirty="0" smtClean="0"/>
              <a:t>).</a:t>
            </a:r>
            <a:endParaRPr lang="ru-RU" sz="2400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332656"/>
            <a:ext cx="4716016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D668FF На рисунке показаны сечения двух параллельных длинных прямых проводников и направления токов в них. Сила тока </a:t>
            </a:r>
            <a:r>
              <a:rPr lang="ru-RU" sz="2400" i="1" dirty="0"/>
              <a:t>I</a:t>
            </a:r>
            <a:r>
              <a:rPr lang="ru-RU" sz="2400" baseline="-25000" dirty="0"/>
              <a:t>1</a:t>
            </a:r>
            <a:r>
              <a:rPr lang="ru-RU" sz="2400" dirty="0"/>
              <a:t> в первом проводнике больше силы тока </a:t>
            </a:r>
            <a:r>
              <a:rPr lang="ru-RU" sz="2400" i="1" dirty="0"/>
              <a:t>I</a:t>
            </a:r>
            <a:r>
              <a:rPr lang="ru-RU" sz="2400" baseline="-25000" dirty="0"/>
              <a:t>2</a:t>
            </a:r>
            <a:r>
              <a:rPr lang="ru-RU" sz="2400" dirty="0"/>
              <a:t> во втором. Куда направлен относительно рисунка (</a:t>
            </a:r>
            <a:r>
              <a:rPr lang="ru-RU" sz="2400" b="1" i="1" dirty="0"/>
              <a:t>вправо, влево, вверх, вниз, к наблюдателю, от наблюдателя</a:t>
            </a:r>
            <a:r>
              <a:rPr lang="ru-RU" sz="2400" dirty="0"/>
              <a:t>) вектор индукции магнитного поля этих проводников в точке </a:t>
            </a:r>
            <a:r>
              <a:rPr lang="ru-RU" sz="2400" i="1" dirty="0"/>
              <a:t>А</a:t>
            </a:r>
            <a:r>
              <a:rPr lang="ru-RU" sz="2400" dirty="0"/>
              <a:t>, расположенной точно посередине между проводниками?</a:t>
            </a:r>
            <a:r>
              <a:rPr lang="ru-RU" sz="2400" i="1" dirty="0"/>
              <a:t> Ответ запишите словом (словами).</a:t>
            </a:r>
            <a:endParaRPr lang="ru-RU" sz="2400" dirty="0"/>
          </a:p>
        </p:txBody>
      </p:sp>
      <p:pic>
        <p:nvPicPr>
          <p:cNvPr id="9" name="Рисунок 8" descr="undefin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5085184"/>
            <a:ext cx="2183626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3523" y="6299924"/>
            <a:ext cx="219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Ответ: вверх.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undefin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52995"/>
            <a:ext cx="1968996" cy="13883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589895" y="6299924"/>
            <a:ext cx="219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Ответ: вверх.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362" y="4972137"/>
            <a:ext cx="2664296" cy="1868081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09069"/>
            <a:ext cx="2514972" cy="153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332656"/>
                <a:ext cx="4644008" cy="652534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ru-RU" sz="2400" dirty="0"/>
                  <a:t>B62669 Магнитное поле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ru-RU" sz="24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400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создано в точке А двумя параллельными длинными проводниками с токами </a:t>
                </a:r>
                <a:r>
                  <a:rPr lang="ru-RU" sz="2400" i="1" dirty="0"/>
                  <a:t>I</a:t>
                </a:r>
                <a:r>
                  <a:rPr lang="ru-RU" sz="2400" i="1" baseline="-25000" dirty="0"/>
                  <a:t>1</a:t>
                </a:r>
                <a:r>
                  <a:rPr lang="ru-RU" sz="2400" dirty="0"/>
                  <a:t> и </a:t>
                </a:r>
                <a:r>
                  <a:rPr lang="ru-RU" sz="2400" i="1" dirty="0"/>
                  <a:t>I</a:t>
                </a:r>
                <a:r>
                  <a:rPr lang="ru-RU" sz="2400" i="1" baseline="-25000" dirty="0"/>
                  <a:t>2</a:t>
                </a:r>
                <a:r>
                  <a:rPr lang="ru-RU" sz="2400" dirty="0"/>
                  <a:t>, расположенными перпендикулярно плоскости чертежа.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в точке А направлены в плоскости чертежа следующим образом</a:t>
                </a:r>
                <a:r>
                  <a:rPr lang="ru-RU" sz="2400" dirty="0" smtClean="0"/>
                  <a:t>: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- </a:t>
                </a:r>
                <a:r>
                  <a:rPr lang="ru-RU" sz="2400" dirty="0"/>
                  <a:t>вверх,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 smtClean="0"/>
                  <a:t>вниз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- </a:t>
                </a:r>
                <a:r>
                  <a:rPr lang="ru-RU" sz="2400" dirty="0"/>
                  <a:t>вверх,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 smtClean="0"/>
                  <a:t>вверх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- </a:t>
                </a:r>
                <a:r>
                  <a:rPr lang="ru-RU" sz="2400" dirty="0"/>
                  <a:t>вниз,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 smtClean="0"/>
                  <a:t>вверх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- </a:t>
                </a:r>
                <a:r>
                  <a:rPr lang="ru-RU" sz="2400" dirty="0"/>
                  <a:t>вниз,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/>
                  <a:t>вниз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332656"/>
                <a:ext cx="4644008" cy="6525344"/>
              </a:xfrm>
              <a:blipFill rotWithShape="1">
                <a:blip r:embed="rId2"/>
                <a:stretch>
                  <a:fillRect l="-1969" t="-1308" r="-1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4008" y="332656"/>
                <a:ext cx="4499992" cy="652534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ru-RU" sz="2400" dirty="0"/>
                  <a:t>19BDFE Магнитное поле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ru-RU" sz="24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400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создано в точке А двумя параллельными длинными проводниками с токами </a:t>
                </a:r>
                <a:r>
                  <a:rPr lang="ru-RU" sz="2400" i="1" dirty="0"/>
                  <a:t>I</a:t>
                </a:r>
                <a:r>
                  <a:rPr lang="ru-RU" sz="2400" baseline="-25000" dirty="0"/>
                  <a:t>1</a:t>
                </a:r>
                <a:r>
                  <a:rPr lang="ru-RU" sz="2400" dirty="0"/>
                  <a:t> и </a:t>
                </a:r>
                <a:r>
                  <a:rPr lang="ru-RU" sz="2400" i="1" dirty="0"/>
                  <a:t>I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, расположенными перпендикулярно плоскости чертежа.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в точке А направлены в плоскости чертежа следующим образом</a:t>
                </a:r>
                <a:r>
                  <a:rPr lang="ru-RU" sz="2400" dirty="0" smtClean="0"/>
                  <a:t>: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- </a:t>
                </a:r>
                <a:r>
                  <a:rPr lang="ru-RU" sz="2400" dirty="0"/>
                  <a:t>вверх,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 smtClean="0"/>
                  <a:t>вниз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- </a:t>
                </a:r>
                <a:r>
                  <a:rPr lang="ru-RU" sz="2400" dirty="0"/>
                  <a:t>вверх,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 smtClean="0"/>
                  <a:t>вверх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400" dirty="0"/>
                  <a:t> </a:t>
                </a:r>
                <a:r>
                  <a:rPr lang="en-US" sz="2400" dirty="0"/>
                  <a:t>- </a:t>
                </a:r>
                <a:r>
                  <a:rPr lang="ru-RU" sz="2400" dirty="0"/>
                  <a:t>вниз,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 smtClean="0"/>
                  <a:t>вверх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- </a:t>
                </a:r>
                <a:r>
                  <a:rPr lang="ru-RU" sz="2400" dirty="0"/>
                  <a:t>вниз,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- </a:t>
                </a:r>
                <a:r>
                  <a:rPr lang="ru-RU" sz="2400" dirty="0"/>
                  <a:t>вниз</a:t>
                </a: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4008" y="332656"/>
                <a:ext cx="4499992" cy="6525344"/>
              </a:xfrm>
              <a:blipFill rotWithShape="1">
                <a:blip r:embed="rId3"/>
                <a:stretch>
                  <a:fillRect l="-2168" t="-1308" r="-2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 descr="http://213.208.189.17/os11/docs/BA1F39653304A5B041B656915DC36B38/questions/22AF9B2AD406B0D142A27F6C4F43C3A5(copy2)/img739090n0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838" y="5386523"/>
            <a:ext cx="4032448" cy="115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213.208.189.17/os11/docs/BA1F39653304A5B041B656915DC36B38/questions/102305(copy2)/xs3qstsrc7CE056E7FB0098D845E89CA34793F1AD_1_1293439818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5661249"/>
            <a:ext cx="3744416" cy="92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5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44008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1E37A7 Прямолинейный проводник длины </a:t>
            </a:r>
            <a:r>
              <a:rPr lang="en-US" sz="2400" i="1" dirty="0"/>
              <a:t>L</a:t>
            </a:r>
            <a:r>
              <a:rPr lang="ru-RU" sz="2400" dirty="0"/>
              <a:t> с током </a:t>
            </a:r>
            <a:r>
              <a:rPr lang="en-US" sz="2400" i="1" dirty="0"/>
              <a:t>I</a:t>
            </a:r>
            <a:r>
              <a:rPr lang="ru-RU" sz="2400" dirty="0"/>
              <a:t> помещен в однородное магнитное поле, направление линий индукции </a:t>
            </a:r>
            <a:r>
              <a:rPr lang="ru-RU" sz="2400" b="1" i="1" dirty="0"/>
              <a:t>В</a:t>
            </a:r>
            <a:r>
              <a:rPr lang="ru-RU" sz="2400" dirty="0"/>
              <a:t> которого противоположно направлению тока. Если силу тока уменьшить в 2 раза, а индукцию магнитного поля увеличить в 4 раза, то действующая на проводник сила </a:t>
            </a:r>
            <a:r>
              <a:rPr lang="ru-RU" sz="2400" dirty="0" smtClean="0"/>
              <a:t>Ампера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увеличится в 2 </a:t>
            </a:r>
            <a:r>
              <a:rPr lang="ru-RU" sz="2400" dirty="0" smtClean="0"/>
              <a:t>раза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уменьшится в 4 </a:t>
            </a:r>
            <a:r>
              <a:rPr lang="ru-RU" sz="2400" dirty="0" smtClean="0"/>
              <a:t>раза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не </a:t>
            </a:r>
            <a:r>
              <a:rPr lang="ru-RU" sz="2400" dirty="0" smtClean="0"/>
              <a:t>изменится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уменьшится в 2 раза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332656"/>
            <a:ext cx="4499992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AF3128 Прямолинейный проводник длиной </a:t>
            </a:r>
            <a:r>
              <a:rPr lang="ru-RU" sz="2400" i="1" dirty="0"/>
              <a:t>L</a:t>
            </a:r>
            <a:r>
              <a:rPr lang="ru-RU" sz="2400" dirty="0"/>
              <a:t> с током </a:t>
            </a:r>
            <a:r>
              <a:rPr lang="ru-RU" sz="2400" i="1" dirty="0"/>
              <a:t>I</a:t>
            </a:r>
            <a:r>
              <a:rPr lang="ru-RU" sz="2400" dirty="0"/>
              <a:t> помещен в однородное магнитное поле перпендикулярно линиям индукции </a:t>
            </a:r>
            <a:r>
              <a:rPr lang="en-US" sz="2400" b="1" i="1" dirty="0"/>
              <a:t>B</a:t>
            </a:r>
            <a:r>
              <a:rPr lang="ru-RU" sz="2400" dirty="0"/>
              <a:t>. Как изменится сила Ампера, действующая на проводник, если силу тока уменьшить в 2 раза, а индукцию магнитного поля увеличить в 4 раза?</a:t>
            </a:r>
            <a:r>
              <a:rPr lang="ru-RU" sz="2400" dirty="0" smtClean="0"/>
              <a:t>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уменьшится в 4 </a:t>
            </a:r>
            <a:r>
              <a:rPr lang="ru-RU" sz="2400" dirty="0" smtClean="0"/>
              <a:t>раза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уменьшится в 2 </a:t>
            </a:r>
            <a:r>
              <a:rPr lang="ru-RU" sz="2400" dirty="0" smtClean="0"/>
              <a:t>раза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увеличится в 4 </a:t>
            </a:r>
            <a:r>
              <a:rPr lang="ru-RU" sz="2400" dirty="0" smtClean="0"/>
              <a:t>раза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/>
              <a:t>увеличится в 2 раза</a:t>
            </a:r>
          </a:p>
        </p:txBody>
      </p:sp>
    </p:spTree>
    <p:extLst>
      <p:ext uri="{BB962C8B-B14F-4D97-AF65-F5344CB8AC3E}">
        <p14:creationId xmlns:p14="http://schemas.microsoft.com/office/powerpoint/2010/main" val="8341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Вариант 1</a:t>
            </a:r>
            <a:r>
              <a:rPr lang="ru-RU" sz="2400" dirty="0" smtClean="0"/>
              <a:t>                                              </a:t>
            </a:r>
            <a:r>
              <a:rPr lang="ru-RU" sz="2400" b="1" dirty="0" smtClean="0"/>
              <a:t>Вариант 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652789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8B2572 Электрическая цепь, состоящая из четырёх прямолинейных горизонтальных проводников (1–2, 2–3, 3–4, 4–1) и источника постоянного тока, находится в однородном магнитном поле, вектор магнитной индукции которого </a:t>
            </a:r>
            <a:r>
              <a:rPr lang="ru-RU" sz="2400" dirty="0" smtClean="0"/>
              <a:t>B </a:t>
            </a:r>
            <a:r>
              <a:rPr lang="ru-RU" sz="2400" dirty="0"/>
              <a:t>направлен к наблюдателю (см. рисунок, вид сверху). Как направлена относительно рисунка (</a:t>
            </a:r>
            <a:r>
              <a:rPr lang="ru-RU" sz="2400" b="1" i="1" dirty="0"/>
              <a:t>вправо, влево, вверх, вниз, к наблюдателю, от наблюдателя</a:t>
            </a:r>
            <a:r>
              <a:rPr lang="ru-RU" sz="2400" dirty="0"/>
              <a:t>) вызванная этим полем сила Ампера, действующая на проводник 1–2? </a:t>
            </a:r>
            <a:r>
              <a:rPr lang="ru-RU" sz="2400" i="1" dirty="0"/>
              <a:t>Ответ запишите словом (словами)</a:t>
            </a:r>
            <a:r>
              <a:rPr lang="ru-RU" sz="24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332656"/>
            <a:ext cx="4355976" cy="65253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dirty="0"/>
              <a:t>B1D81B Электрическая цепь, состоящая из четырёх прямолинейных горизонтальных проводников (1–2, 2–3, 3–4, 4–1) и источника постоянного тока, находится в однородном магнитном поле, направленном вертикально вниз (см. рисунок, вид сверху). Куда направлена рисунка (</a:t>
            </a:r>
            <a:r>
              <a:rPr lang="ru-RU" sz="2400" b="1" i="1" dirty="0"/>
              <a:t>вправо, влево, вверх, вниз, к наблюдателю, от наблюдателя</a:t>
            </a:r>
            <a:r>
              <a:rPr lang="ru-RU" sz="2400" dirty="0"/>
              <a:t>) </a:t>
            </a:r>
            <a:r>
              <a:rPr lang="ru-RU" sz="2400" dirty="0" smtClean="0"/>
              <a:t>вызванная </a:t>
            </a:r>
            <a:r>
              <a:rPr lang="ru-RU" sz="2400" dirty="0"/>
              <a:t>этим полем сила Ампера, действующая на проводник 2–3</a:t>
            </a:r>
            <a:r>
              <a:rPr lang="ru-RU" sz="2400" dirty="0" smtClean="0"/>
              <a:t>?</a:t>
            </a:r>
            <a:r>
              <a:rPr lang="ru-RU" sz="2400" i="1" dirty="0"/>
              <a:t> Ответ запишите словом (словами)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1" y="5661248"/>
            <a:ext cx="1952997" cy="111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6074959"/>
            <a:ext cx="2312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Ответ: вправо.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undefine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1" y="5661248"/>
            <a:ext cx="193648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932040" y="6167292"/>
            <a:ext cx="2312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Ответ: вправо.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rgbClr val="0000FF"/>
      </a:dk1>
      <a:lt1>
        <a:srgbClr val="EBF2FF"/>
      </a:lt1>
      <a:dk2>
        <a:srgbClr val="004EEA"/>
      </a:dk2>
      <a:lt2>
        <a:srgbClr val="D5E3FF"/>
      </a:lt2>
      <a:accent1>
        <a:srgbClr val="900000"/>
      </a:accent1>
      <a:accent2>
        <a:srgbClr val="0000FF"/>
      </a:accent2>
      <a:accent3>
        <a:srgbClr val="BF0000"/>
      </a:accent3>
      <a:accent4>
        <a:srgbClr val="D5E3FF"/>
      </a:accent4>
      <a:accent5>
        <a:srgbClr val="D5E3FF"/>
      </a:accent5>
      <a:accent6>
        <a:srgbClr val="7F0000"/>
      </a:accent6>
      <a:hlink>
        <a:srgbClr val="2B1ED0"/>
      </a:hlink>
      <a:folHlink>
        <a:srgbClr val="A59FF1"/>
      </a:folHlink>
    </a:clrScheme>
    <a:fontScheme name="Georgia - Times New Roman">
      <a:majorFont>
        <a:latin typeface="Georgi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2344</Words>
  <Application>Microsoft Office PowerPoint</Application>
  <PresentationFormat>Экран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3.3.1. Механическое взаимодействие магнитов. Магнитное поле. Вектор магнитной индукции. Принцип суперпозиции магнитных полей. Линии магнитного поля. Картина линий поля полосового и подковообразного постоянных магнитов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Вариант 1                                              Вариант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Сила Лоренца</vt:lpstr>
      <vt:lpstr>Презентация PowerPoint</vt:lpstr>
    </vt:vector>
  </TitlesOfParts>
  <Company>Квартира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 Александровна Попова</cp:lastModifiedBy>
  <cp:revision>92</cp:revision>
  <dcterms:created xsi:type="dcterms:W3CDTF">2015-03-30T10:50:01Z</dcterms:created>
  <dcterms:modified xsi:type="dcterms:W3CDTF">2019-04-22T08:38:18Z</dcterms:modified>
</cp:coreProperties>
</file>