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295D2-E79A-4C40-82E2-B7BB08B6CCFF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BA31-8E92-4A8F-BE42-E4ADAA3C2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7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</a:t>
            </a:r>
            <a:r>
              <a:rPr lang="ru-RU" baseline="0" dirty="0" smtClean="0"/>
              <a:t> прилагательных, оканчивающихся на ударную гласную и следующую за ней согласную, согласная буква удваивается</a:t>
            </a:r>
            <a:r>
              <a:rPr lang="en-US" baseline="0" dirty="0" smtClean="0"/>
              <a:t> </a:t>
            </a:r>
            <a:r>
              <a:rPr lang="ru-RU" baseline="0" dirty="0" smtClean="0"/>
              <a:t>и добавляется суффикс </a:t>
            </a:r>
            <a:r>
              <a:rPr lang="en-US" baseline="0" dirty="0" smtClean="0"/>
              <a:t>-</a:t>
            </a:r>
            <a:r>
              <a:rPr lang="en-US" baseline="0" dirty="0" err="1" smtClean="0"/>
              <a:t>er</a:t>
            </a:r>
            <a:r>
              <a:rPr lang="ru-RU" baseline="0" dirty="0" smtClean="0"/>
              <a:t>:</a:t>
            </a:r>
            <a:r>
              <a:rPr lang="en-US" baseline="0" dirty="0" smtClean="0"/>
              <a:t> big-bigger, small-smaller, fat-fatter…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BA31-8E92-4A8F-BE42-E4ADAA3C28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2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Далее</a:t>
            </a:r>
            <a:r>
              <a:rPr lang="ru-RU" baseline="0" dirty="0" smtClean="0"/>
              <a:t> учащиеся выполняют упр. 1 и 2 в учебнике стр. 82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BA31-8E92-4A8F-BE42-E4ADAA3C28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9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Исключение</a:t>
            </a:r>
            <a:r>
              <a:rPr lang="ru-RU" baseline="0" dirty="0" smtClean="0"/>
              <a:t> </a:t>
            </a:r>
            <a:r>
              <a:rPr lang="en-US" baseline="0" dirty="0" smtClean="0"/>
              <a:t>good-better-the best, </a:t>
            </a:r>
            <a:r>
              <a:rPr lang="en-US" baseline="0" dirty="0" err="1" smtClean="0"/>
              <a:t>y-i+er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(heavy- heavier-the heaviest)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BA31-8E92-4A8F-BE42-E4ADAA3C28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0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2AAF863-AA10-4B0E-B3F4-7044FB2BCBC7}" type="datetimeFigureOut">
              <a:rPr lang="ru-RU" smtClean="0"/>
              <a:t>17.01.2019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E1A73F-59EE-41FE-B110-EFCEDD2E78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183556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dirty="0" smtClean="0"/>
              <a:t>Сравнительная и превосходная  степень прилагательных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5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good-better</a:t>
            </a:r>
            <a:r>
              <a:rPr lang="ru-RU" sz="3200" dirty="0" smtClean="0"/>
              <a:t>-</a:t>
            </a:r>
            <a:r>
              <a:rPr lang="en-US" sz="3200" dirty="0" smtClean="0"/>
              <a:t> </a:t>
            </a:r>
            <a:r>
              <a:rPr lang="en-US" sz="3200" dirty="0"/>
              <a:t>the </a:t>
            </a:r>
            <a:r>
              <a:rPr lang="en-US" sz="3200" dirty="0" smtClean="0"/>
              <a:t>best</a:t>
            </a:r>
            <a:r>
              <a:rPr lang="ru-RU" sz="3200" dirty="0" smtClean="0"/>
              <a:t> ( хороший)</a:t>
            </a:r>
            <a:endParaRPr lang="en-US" sz="3200" dirty="0"/>
          </a:p>
          <a:p>
            <a:r>
              <a:rPr lang="en-US" sz="3200" dirty="0"/>
              <a:t>bad-worse-the </a:t>
            </a:r>
            <a:r>
              <a:rPr lang="en-US" sz="3200" dirty="0" smtClean="0"/>
              <a:t>worst</a:t>
            </a:r>
            <a:r>
              <a:rPr lang="ru-RU" sz="3200" dirty="0" smtClean="0"/>
              <a:t> (плохой)</a:t>
            </a:r>
            <a:endParaRPr lang="en-US" sz="3200" dirty="0"/>
          </a:p>
          <a:p>
            <a:r>
              <a:rPr lang="en-US" sz="3200" dirty="0"/>
              <a:t>little- less - the </a:t>
            </a:r>
            <a:r>
              <a:rPr lang="en-US" sz="3200" dirty="0" smtClean="0"/>
              <a:t>least</a:t>
            </a:r>
            <a:r>
              <a:rPr lang="ru-RU" sz="3200" dirty="0" smtClean="0"/>
              <a:t> ( маленький)</a:t>
            </a:r>
            <a:endParaRPr lang="en-US" sz="3200" dirty="0"/>
          </a:p>
          <a:p>
            <a:r>
              <a:rPr lang="en-US" sz="3200" dirty="0"/>
              <a:t>many- more - the </a:t>
            </a:r>
            <a:r>
              <a:rPr lang="en-US" sz="3200" dirty="0" smtClean="0"/>
              <a:t>most</a:t>
            </a:r>
            <a:r>
              <a:rPr lang="ru-RU" sz="3200" dirty="0" smtClean="0"/>
              <a:t> ( большой)</a:t>
            </a:r>
            <a:endParaRPr lang="en-US" sz="3200" dirty="0"/>
          </a:p>
          <a:p>
            <a:r>
              <a:rPr lang="en-US" sz="3200" dirty="0"/>
              <a:t>far-farther-the </a:t>
            </a:r>
            <a:r>
              <a:rPr lang="en-US" sz="3200" dirty="0" smtClean="0"/>
              <a:t>further</a:t>
            </a:r>
            <a:r>
              <a:rPr lang="ru-RU" sz="3200" dirty="0" smtClean="0"/>
              <a:t> </a:t>
            </a:r>
            <a:r>
              <a:rPr lang="ru-RU" sz="3200" smtClean="0"/>
              <a:t>( далёкий)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75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2564904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Well done!</a:t>
            </a:r>
          </a:p>
          <a:p>
            <a:pPr algn="ctr"/>
            <a:r>
              <a:rPr lang="en-US" sz="4800" dirty="0" smtClean="0"/>
              <a:t>Good-bye!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976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/>
          <a:lstStyle/>
          <a:p>
            <a:r>
              <a:rPr lang="ru-RU" dirty="0" smtClean="0"/>
              <a:t>Мы используем сравнительную степень, чтобы сравнить двух людей или два объекта, с помощью структуры: </a:t>
            </a:r>
            <a:r>
              <a:rPr lang="ru-RU" dirty="0" smtClean="0">
                <a:solidFill>
                  <a:schemeClr val="tx1"/>
                </a:solidFill>
              </a:rPr>
              <a:t>прилагательное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+</a:t>
            </a:r>
            <a:r>
              <a:rPr lang="ru-RU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than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Сравнительная степень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348880"/>
            <a:ext cx="374441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2583865" cy="2954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3933056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Max is tall</a:t>
            </a:r>
            <a:r>
              <a:rPr lang="en-US" sz="2800" dirty="0" smtClean="0">
                <a:solidFill>
                  <a:srgbClr val="FF0000"/>
                </a:solidFill>
              </a:rPr>
              <a:t>er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than</a:t>
            </a:r>
            <a:r>
              <a:rPr lang="en-US" sz="2800" dirty="0" smtClean="0"/>
              <a:t> Kate.</a:t>
            </a:r>
          </a:p>
          <a:p>
            <a:r>
              <a:rPr lang="ru-RU" sz="2800" dirty="0" smtClean="0"/>
              <a:t>Макс выше </a:t>
            </a:r>
            <a:r>
              <a:rPr lang="ru-RU" sz="2800" dirty="0" err="1" smtClean="0"/>
              <a:t>Кейт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75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664669" cy="24431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Сравнительная степень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3888432" cy="2430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580" y="546142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cheetah is </a:t>
            </a:r>
            <a:r>
              <a:rPr lang="en-US" sz="2800" dirty="0" smtClean="0">
                <a:solidFill>
                  <a:srgbClr val="00B050"/>
                </a:solidFill>
              </a:rPr>
              <a:t>faster</a:t>
            </a:r>
            <a:r>
              <a:rPr lang="en-US" sz="2800" dirty="0" smtClean="0"/>
              <a:t>/ </a:t>
            </a:r>
            <a:r>
              <a:rPr lang="en-US" sz="2800" dirty="0" smtClean="0">
                <a:solidFill>
                  <a:srgbClr val="00B050"/>
                </a:solidFill>
              </a:rPr>
              <a:t>slower</a:t>
            </a:r>
            <a:r>
              <a:rPr lang="en-US" sz="2800" dirty="0" smtClean="0"/>
              <a:t> than the lion.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the sentences and choose the right word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21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3846741" cy="25531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Сравнительная степень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the sentences and choose the right word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57" y="2996952"/>
            <a:ext cx="3304659" cy="2065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580" y="546142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elephant is </a:t>
            </a:r>
            <a:r>
              <a:rPr lang="en-US" sz="2800" dirty="0" smtClean="0">
                <a:solidFill>
                  <a:srgbClr val="00B050"/>
                </a:solidFill>
              </a:rPr>
              <a:t>bigger</a:t>
            </a:r>
            <a:r>
              <a:rPr lang="en-US" sz="2800" dirty="0" smtClean="0"/>
              <a:t>/ </a:t>
            </a:r>
            <a:r>
              <a:rPr lang="en-US" sz="2800" dirty="0" smtClean="0">
                <a:solidFill>
                  <a:srgbClr val="00B050"/>
                </a:solidFill>
              </a:rPr>
              <a:t>smaller</a:t>
            </a:r>
            <a:r>
              <a:rPr lang="en-US" sz="2800" dirty="0" smtClean="0"/>
              <a:t> than the hippo.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5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5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3307209" cy="33072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Сравнительная степень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the sentences and choose the right word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66220" y="3645024"/>
            <a:ext cx="45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giraffe is </a:t>
            </a:r>
            <a:r>
              <a:rPr lang="en-US" sz="2800" dirty="0" smtClean="0">
                <a:solidFill>
                  <a:srgbClr val="00B050"/>
                </a:solidFill>
              </a:rPr>
              <a:t>shorter</a:t>
            </a:r>
            <a:r>
              <a:rPr lang="en-US" sz="2800" dirty="0" smtClean="0"/>
              <a:t>/ </a:t>
            </a:r>
            <a:r>
              <a:rPr lang="en-US" sz="2800" dirty="0" smtClean="0">
                <a:solidFill>
                  <a:srgbClr val="00B050"/>
                </a:solidFill>
              </a:rPr>
              <a:t>taller</a:t>
            </a:r>
            <a:r>
              <a:rPr lang="en-US" sz="2800" dirty="0" smtClean="0"/>
              <a:t> than the zebra.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1197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371850" cy="22383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Сравнительная степень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77281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the sentences and choose the right word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02" y="2564904"/>
            <a:ext cx="3379406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580" y="546142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panda is </a:t>
            </a:r>
            <a:r>
              <a:rPr lang="en-US" sz="2800" dirty="0" smtClean="0">
                <a:solidFill>
                  <a:srgbClr val="00B050"/>
                </a:solidFill>
              </a:rPr>
              <a:t>slimmer</a:t>
            </a:r>
            <a:r>
              <a:rPr lang="en-US" sz="2800" dirty="0" smtClean="0"/>
              <a:t>/ </a:t>
            </a:r>
            <a:r>
              <a:rPr lang="en-US" sz="2800" dirty="0" smtClean="0">
                <a:solidFill>
                  <a:srgbClr val="00B050"/>
                </a:solidFill>
              </a:rPr>
              <a:t>fatter</a:t>
            </a:r>
            <a:r>
              <a:rPr lang="en-US" sz="2800" dirty="0" smtClean="0"/>
              <a:t> than the monkey.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615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484784"/>
            <a:ext cx="7408333" cy="5040560"/>
          </a:xfrm>
        </p:spPr>
        <p:txBody>
          <a:bodyPr/>
          <a:lstStyle/>
          <a:p>
            <a:r>
              <a:rPr lang="ru-RU" dirty="0" smtClean="0"/>
              <a:t>Мы используем превосходную степень для того, чтобы сравнить человека или предмет с двумя и более людьми или предметами с помощью структуры:   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прилагательное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+</a:t>
            </a:r>
            <a:r>
              <a:rPr lang="ru-RU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of/ in   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                                               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Превосходная степень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2936" y="2636912"/>
            <a:ext cx="4527376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6"/>
          <a:stretch/>
        </p:blipFill>
        <p:spPr>
          <a:xfrm>
            <a:off x="395536" y="3140968"/>
            <a:ext cx="3073366" cy="25450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73325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Emma is </a:t>
            </a:r>
            <a:r>
              <a:rPr lang="en-US" sz="2000" dirty="0" smtClean="0">
                <a:solidFill>
                  <a:srgbClr val="FF0000"/>
                </a:solidFill>
              </a:rPr>
              <a:t>the</a:t>
            </a:r>
            <a:r>
              <a:rPr lang="en-US" sz="2000" dirty="0" smtClean="0"/>
              <a:t> smart</a:t>
            </a:r>
            <a:r>
              <a:rPr lang="en-US" sz="2000" dirty="0" smtClean="0">
                <a:solidFill>
                  <a:srgbClr val="FF0000"/>
                </a:solidFill>
              </a:rPr>
              <a:t>est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in </a:t>
            </a:r>
            <a:r>
              <a:rPr lang="en-US" sz="2000" dirty="0" smtClean="0"/>
              <a:t>the class.</a:t>
            </a:r>
          </a:p>
          <a:p>
            <a:r>
              <a:rPr lang="ru-RU" sz="2000" dirty="0" smtClean="0"/>
              <a:t>Эмма самая умная</a:t>
            </a:r>
            <a:r>
              <a:rPr lang="en-US" sz="2000" dirty="0" smtClean="0"/>
              <a:t> </a:t>
            </a:r>
            <a:r>
              <a:rPr lang="ru-RU" sz="2000" dirty="0" smtClean="0"/>
              <a:t>в классе.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50" y="3284984"/>
            <a:ext cx="1814242" cy="1940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992" y="5579367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</a:t>
            </a:r>
            <a:r>
              <a:rPr lang="en-US" sz="2000" dirty="0" smtClean="0"/>
              <a:t> ant is the hard</a:t>
            </a:r>
            <a:r>
              <a:rPr lang="en-US" sz="2000" dirty="0" smtClean="0">
                <a:solidFill>
                  <a:srgbClr val="FF0000"/>
                </a:solidFill>
              </a:rPr>
              <a:t>est</a:t>
            </a:r>
            <a:r>
              <a:rPr lang="en-US" sz="2000" dirty="0" smtClean="0"/>
              <a:t> worker </a:t>
            </a:r>
            <a:r>
              <a:rPr lang="en-US" sz="2000" dirty="0" smtClean="0">
                <a:solidFill>
                  <a:srgbClr val="00B050"/>
                </a:solidFill>
              </a:rPr>
              <a:t>of</a:t>
            </a:r>
            <a:r>
              <a:rPr lang="en-US" sz="2000" dirty="0" smtClean="0"/>
              <a:t> all.</a:t>
            </a:r>
          </a:p>
          <a:p>
            <a:r>
              <a:rPr lang="ru-RU" sz="2000" dirty="0" smtClean="0"/>
              <a:t>Муравей самое трудолюбивое насекомое.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14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900"/>
                            </p:stCondLst>
                            <p:childTnLst>
                              <p:par>
                                <p:cTn id="4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r>
              <a:rPr lang="en-US" dirty="0" smtClean="0"/>
              <a:t>The giraffe is __________ (tall) animal in the world.</a:t>
            </a:r>
          </a:p>
          <a:p>
            <a:r>
              <a:rPr lang="en-US" dirty="0" smtClean="0"/>
              <a:t>A lizard’s got __________ (long) tail than a tortoise.</a:t>
            </a:r>
          </a:p>
          <a:p>
            <a:r>
              <a:rPr lang="en-US" dirty="0" smtClean="0"/>
              <a:t>The cheetah is _________ (fast) animal in the world.</a:t>
            </a:r>
          </a:p>
          <a:p>
            <a:r>
              <a:rPr lang="en-US" dirty="0" smtClean="0"/>
              <a:t>The weather in Africa is ______ (hot) than in Russia.</a:t>
            </a:r>
          </a:p>
          <a:p>
            <a:r>
              <a:rPr lang="en-US" dirty="0" smtClean="0"/>
              <a:t>I am ______ (good) at </a:t>
            </a:r>
            <a:r>
              <a:rPr lang="en-US" dirty="0" err="1" smtClean="0"/>
              <a:t>Maths</a:t>
            </a:r>
            <a:r>
              <a:rPr lang="en-US" dirty="0" smtClean="0"/>
              <a:t> than Susan’s.</a:t>
            </a:r>
          </a:p>
          <a:p>
            <a:r>
              <a:rPr lang="en-US" dirty="0" smtClean="0"/>
              <a:t>Mount Everest is _____ (high) mountain in the world.</a:t>
            </a:r>
          </a:p>
          <a:p>
            <a:r>
              <a:rPr lang="en-US" dirty="0" smtClean="0"/>
              <a:t>My bag is _______ (heavy) than Peter.</a:t>
            </a:r>
          </a:p>
          <a:p>
            <a:r>
              <a:rPr lang="en-US" dirty="0" smtClean="0"/>
              <a:t>Mike is _______ (clever) in our class.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Сравнительная и превосходная степень прилагательных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87438" y="162880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and complete the sentences.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486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87845"/>
              </p:ext>
            </p:extLst>
          </p:nvPr>
        </p:nvGraphicFramePr>
        <p:xfrm>
          <a:off x="871538" y="2276475"/>
          <a:ext cx="740886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621"/>
                <a:gridCol w="2469621"/>
                <a:gridCol w="24696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bigger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biggest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Good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Bad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Happy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Young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Clever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Сравнительная и превосходная степень прилагательных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7438" y="162880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the comparative and superlative form.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118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249</TotalTime>
  <Words>402</Words>
  <Application>Microsoft Office PowerPoint</Application>
  <PresentationFormat>Экран (4:3)</PresentationFormat>
  <Paragraphs>62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Сравнительная и превосходная  степень прилагательных</vt:lpstr>
      <vt:lpstr>Сравнительная степень</vt:lpstr>
      <vt:lpstr>Сравнительная степень</vt:lpstr>
      <vt:lpstr>Сравнительная степень</vt:lpstr>
      <vt:lpstr>Сравнительная степень</vt:lpstr>
      <vt:lpstr>Сравнительная степень</vt:lpstr>
      <vt:lpstr>Превосходная степень</vt:lpstr>
      <vt:lpstr>Сравнительная и превосходная степень прилагательных</vt:lpstr>
      <vt:lpstr>Сравнительная и превосходная степень прилагательных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Сравнительная и превосходная  степень прилагательных</dc:title>
  <dc:creator>Мария Михайлова</dc:creator>
  <cp:lastModifiedBy>Марина Викторовна Куксина</cp:lastModifiedBy>
  <cp:revision>46</cp:revision>
  <dcterms:created xsi:type="dcterms:W3CDTF">2017-01-09T13:04:58Z</dcterms:created>
  <dcterms:modified xsi:type="dcterms:W3CDTF">2019-01-17T09:50:33Z</dcterms:modified>
</cp:coreProperties>
</file>