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82" r:id="rId6"/>
    <p:sldId id="284" r:id="rId7"/>
    <p:sldId id="309" r:id="rId8"/>
    <p:sldId id="286" r:id="rId9"/>
    <p:sldId id="288" r:id="rId10"/>
    <p:sldId id="290" r:id="rId11"/>
    <p:sldId id="292" r:id="rId12"/>
    <p:sldId id="295" r:id="rId13"/>
    <p:sldId id="296" r:id="rId14"/>
    <p:sldId id="312" r:id="rId15"/>
    <p:sldId id="297" r:id="rId16"/>
    <p:sldId id="298" r:id="rId17"/>
    <p:sldId id="303" r:id="rId18"/>
    <p:sldId id="299" r:id="rId19"/>
    <p:sldId id="301" r:id="rId20"/>
    <p:sldId id="302" r:id="rId21"/>
    <p:sldId id="304" r:id="rId22"/>
    <p:sldId id="305" r:id="rId23"/>
    <p:sldId id="306" r:id="rId24"/>
    <p:sldId id="311" r:id="rId25"/>
    <p:sldId id="307" r:id="rId26"/>
    <p:sldId id="310" r:id="rId27"/>
    <p:sldId id="313" r:id="rId28"/>
    <p:sldId id="314" r:id="rId29"/>
    <p:sldId id="300" r:id="rId30"/>
    <p:sldId id="30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AB618B-4FB5-4116-AC8E-456D59843396}">
          <p14:sldIdLst>
            <p14:sldId id="256"/>
            <p14:sldId id="257"/>
            <p14:sldId id="258"/>
            <p14:sldId id="283"/>
            <p14:sldId id="282"/>
            <p14:sldId id="284"/>
            <p14:sldId id="309"/>
            <p14:sldId id="286"/>
            <p14:sldId id="288"/>
            <p14:sldId id="290"/>
            <p14:sldId id="292"/>
            <p14:sldId id="295"/>
            <p14:sldId id="296"/>
            <p14:sldId id="312"/>
            <p14:sldId id="297"/>
            <p14:sldId id="298"/>
            <p14:sldId id="303"/>
            <p14:sldId id="299"/>
            <p14:sldId id="301"/>
            <p14:sldId id="302"/>
            <p14:sldId id="304"/>
            <p14:sldId id="305"/>
            <p14:sldId id="306"/>
            <p14:sldId id="311"/>
            <p14:sldId id="307"/>
            <p14:sldId id="310"/>
            <p14:sldId id="313"/>
            <p14:sldId id="314"/>
            <p14:sldId id="300"/>
            <p14:sldId id="308"/>
          </p14:sldIdLst>
        </p14:section>
        <p14:section name="Раздел без заголовка" id="{00BCDC09-953F-47D2-AD5C-CAFF29A2B37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94" d="100"/>
          <a:sy n="94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62BED-2148-4C5C-B6F3-2321B2198DB9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D3F9-01A3-4997-87ED-9F66A2FF5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9D3F9-01A3-4997-87ED-9F66A2FF53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95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9D3F9-01A3-4997-87ED-9F66A2FF53D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2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0BC8A4-C40A-4B91-B368-7B1E5ED0509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5759DB-CF91-44E5-81FA-E7B93D56E1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: Ситская Н.К.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физики</a:t>
            </a:r>
          </a:p>
          <a:p>
            <a:r>
              <a:rPr lang="ru-RU" dirty="0"/>
              <a:t> </a:t>
            </a:r>
            <a:r>
              <a:rPr lang="ru-RU" dirty="0" smtClean="0"/>
              <a:t>МАОУ «Лицей № 176»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Кейс-технология на уроках физики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29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Достоинства новой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технологии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27305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учащийся на уроках физики может применить полученные знания не только при решении абстрактных задач из учебника, а разрешить реальную проблему из жизни, которую он, в общем-то, и будет решать после окончания обучения;</a:t>
            </a:r>
          </a:p>
          <a:p>
            <a:pPr marL="0" lvl="0" indent="27305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A1957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разбор кейсов способствует активному усвоению знаний и накоплению определённого багажа практической информации, которая может оказаться в жизни более полезной, нежели теоретические знания;</a:t>
            </a:r>
          </a:p>
          <a:p>
            <a:pPr marL="0" lvl="0" indent="27305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charset="0"/>
              </a:rPr>
              <a:t>в процессе разбора кейсов развиваются аналитические, творческие и коммуникативные навыки, крайне необходимые в современном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0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Педагогическая деятельность при работе с кейс-технологией.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Учитель будет давать ключи к разгадке в форме </a:t>
            </a:r>
            <a:r>
              <a:rPr lang="ru-RU" dirty="0" smtClean="0"/>
              <a:t>дополнительных вопросов </a:t>
            </a:r>
            <a:r>
              <a:rPr lang="ru-RU" dirty="0"/>
              <a:t>или (дополнительной) информации;</a:t>
            </a:r>
          </a:p>
          <a:p>
            <a:r>
              <a:rPr lang="ru-RU" dirty="0"/>
              <a:t>2. В определенных условиях учитель будет сам давать ответ;</a:t>
            </a:r>
          </a:p>
          <a:p>
            <a:r>
              <a:rPr lang="ru-RU" dirty="0"/>
              <a:t>3. Учитель может ничего не делать, (оставаться молчаливым) пока </a:t>
            </a:r>
            <a:r>
              <a:rPr lang="ru-RU" dirty="0" smtClean="0"/>
              <a:t>кто-то </a:t>
            </a:r>
            <a:r>
              <a:rPr lang="ru-RU" dirty="0"/>
              <a:t>работает над проблемой.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92" y="4564712"/>
            <a:ext cx="2602170" cy="213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40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algn="ctr">
              <a:spcBef>
                <a:spcPts val="580"/>
              </a:spcBef>
            </a:pPr>
            <a:r>
              <a:rPr lang="ru-RU" sz="2400" b="1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Решение кейсов рекомендуется проводить в следующем порядке:</a:t>
            </a:r>
            <a:br>
              <a:rPr lang="ru-RU" sz="2400" b="1" dirty="0">
                <a:solidFill>
                  <a:schemeClr val="tx1"/>
                </a:solidFill>
                <a:latin typeface="Cambria"/>
                <a:ea typeface="+mn-ea"/>
                <a:cs typeface="+mn-cs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r>
              <a:rPr lang="ru-RU" sz="2000" dirty="0">
                <a:solidFill>
                  <a:prstClr val="black"/>
                </a:solidFill>
              </a:rPr>
              <a:t>1.Ознакомление с сюжетом. (3-5 минут)</a:t>
            </a:r>
          </a:p>
          <a:p>
            <a:pPr lvl="0">
              <a:buClr>
                <a:srgbClr val="D34817"/>
              </a:buClr>
            </a:pPr>
            <a:r>
              <a:rPr lang="ru-RU" sz="2000" dirty="0">
                <a:solidFill>
                  <a:prstClr val="black"/>
                </a:solidFill>
              </a:rPr>
              <a:t>2.Проблематизация - обнаружение в ходе групповой </a:t>
            </a:r>
            <a:r>
              <a:rPr lang="ru-RU" sz="2000" dirty="0" smtClean="0">
                <a:solidFill>
                  <a:prstClr val="black"/>
                </a:solidFill>
              </a:rPr>
              <a:t>дискуссии противоречия </a:t>
            </a:r>
            <a:r>
              <a:rPr lang="ru-RU" sz="2000" dirty="0">
                <a:solidFill>
                  <a:prstClr val="black"/>
                </a:solidFill>
              </a:rPr>
              <a:t>в сюжете, определение того, в чем его «странность». (</a:t>
            </a:r>
            <a:r>
              <a:rPr lang="ru-RU" sz="2000" dirty="0" smtClean="0">
                <a:solidFill>
                  <a:prstClr val="black"/>
                </a:solidFill>
              </a:rPr>
              <a:t>3-4минуты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D34817"/>
              </a:buClr>
            </a:pPr>
            <a:r>
              <a:rPr lang="ru-RU" sz="2000" dirty="0">
                <a:solidFill>
                  <a:prstClr val="black"/>
                </a:solidFill>
              </a:rPr>
              <a:t>3. Формулирование проблемы и отбор лучших ее </a:t>
            </a:r>
            <a:r>
              <a:rPr lang="ru-RU" sz="2000" dirty="0" smtClean="0">
                <a:solidFill>
                  <a:prstClr val="black"/>
                </a:solidFill>
              </a:rPr>
              <a:t>формулировок (фронтальный </a:t>
            </a:r>
            <a:r>
              <a:rPr lang="ru-RU" sz="2000" dirty="0">
                <a:solidFill>
                  <a:prstClr val="black"/>
                </a:solidFill>
              </a:rPr>
              <a:t>мозговой штурм с последующей дискуссией). (</a:t>
            </a:r>
            <a:r>
              <a:rPr lang="ru-RU" sz="2000" dirty="0" smtClean="0">
                <a:solidFill>
                  <a:prstClr val="black"/>
                </a:solidFill>
              </a:rPr>
              <a:t>3-4    минуты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D34817"/>
              </a:buClr>
            </a:pPr>
            <a:r>
              <a:rPr lang="ru-RU" sz="2000" dirty="0">
                <a:solidFill>
                  <a:prstClr val="black"/>
                </a:solidFill>
              </a:rPr>
              <a:t>4. Выдвижение гипотетических ответов на проблемный </a:t>
            </a:r>
            <a:r>
              <a:rPr lang="ru-RU" sz="2000" dirty="0" smtClean="0">
                <a:solidFill>
                  <a:prstClr val="black"/>
                </a:solidFill>
              </a:rPr>
              <a:t>вопрос(мозговой </a:t>
            </a:r>
            <a:r>
              <a:rPr lang="ru-RU" sz="2000" dirty="0">
                <a:solidFill>
                  <a:prstClr val="black"/>
                </a:solidFill>
              </a:rPr>
              <a:t>штурм внутри малых групп) 3-4минуты.</a:t>
            </a:r>
          </a:p>
          <a:p>
            <a:pPr lvl="0">
              <a:buClr>
                <a:srgbClr val="D34817"/>
              </a:buClr>
            </a:pPr>
            <a:r>
              <a:rPr lang="ru-RU" sz="2000" dirty="0">
                <a:solidFill>
                  <a:prstClr val="black"/>
                </a:solidFill>
              </a:rPr>
              <a:t>5.Проверка гипотез на основе информации сюжета и других </a:t>
            </a:r>
            <a:r>
              <a:rPr lang="ru-RU" sz="2000" dirty="0" smtClean="0">
                <a:solidFill>
                  <a:prstClr val="black"/>
                </a:solidFill>
              </a:rPr>
              <a:t>доступных источников </a:t>
            </a:r>
            <a:r>
              <a:rPr lang="ru-RU" sz="2000" dirty="0">
                <a:solidFill>
                  <a:prstClr val="black"/>
                </a:solidFill>
              </a:rPr>
              <a:t>(групповая работа). До 15 минут. Необходимо </a:t>
            </a:r>
            <a:r>
              <a:rPr lang="ru-RU" sz="2000" dirty="0" smtClean="0">
                <a:solidFill>
                  <a:prstClr val="black"/>
                </a:solidFill>
              </a:rPr>
              <a:t>предоставить обучающимся </a:t>
            </a:r>
            <a:r>
              <a:rPr lang="ru-RU" sz="2000" dirty="0">
                <a:solidFill>
                  <a:prstClr val="black"/>
                </a:solidFill>
              </a:rPr>
              <a:t>возможность использовать любую литературу, </a:t>
            </a:r>
            <a:r>
              <a:rPr lang="ru-RU" sz="2000" dirty="0" smtClean="0">
                <a:solidFill>
                  <a:prstClr val="black"/>
                </a:solidFill>
              </a:rPr>
              <a:t>учебники, справочники.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38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Источники кейсов</a:t>
            </a: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Реальная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жизнь;</a:t>
            </a: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Средства массовой информации;</a:t>
            </a: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Анализ научных статей, монографий; Художественная и публицистическая литература;</a:t>
            </a: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Интернет</a:t>
            </a:r>
            <a:endParaRPr lang="ru-RU" sz="3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3475285" cy="20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сложности в использовании кейс-метода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Нехватка хороших </a:t>
            </a:r>
            <a:r>
              <a:rPr lang="ru-RU" dirty="0" smtClean="0"/>
              <a:t>кейсов</a:t>
            </a:r>
          </a:p>
          <a:p>
            <a:r>
              <a:rPr lang="ru-RU" dirty="0" smtClean="0"/>
              <a:t>Нехватка </a:t>
            </a:r>
            <a:r>
              <a:rPr lang="ru-RU" dirty="0"/>
              <a:t>времени для обсуждения (выход: домашнее </a:t>
            </a:r>
            <a:r>
              <a:rPr lang="ru-RU" dirty="0" smtClean="0"/>
              <a:t>задание)</a:t>
            </a:r>
          </a:p>
          <a:p>
            <a:r>
              <a:rPr lang="ru-RU" dirty="0" smtClean="0"/>
              <a:t>Если </a:t>
            </a:r>
            <a:r>
              <a:rPr lang="ru-RU" dirty="0"/>
              <a:t>не было задания подготовить презентацию, </a:t>
            </a:r>
            <a:r>
              <a:rPr lang="ru-RU" dirty="0" smtClean="0"/>
              <a:t>не </a:t>
            </a:r>
            <a:r>
              <a:rPr lang="ru-RU" dirty="0"/>
              <a:t>читают кейс до </a:t>
            </a:r>
            <a:r>
              <a:rPr lang="ru-RU" dirty="0" smtClean="0"/>
              <a:t>занятия</a:t>
            </a:r>
          </a:p>
          <a:p>
            <a:r>
              <a:rPr lang="ru-RU" dirty="0" smtClean="0"/>
              <a:t>Поведение в </a:t>
            </a:r>
            <a:r>
              <a:rPr lang="ru-RU" dirty="0"/>
              <a:t>процессе </a:t>
            </a:r>
            <a:r>
              <a:rPr lang="ru-RU" dirty="0" smtClean="0"/>
              <a:t>обсуждения</a:t>
            </a:r>
          </a:p>
          <a:p>
            <a:r>
              <a:rPr lang="ru-RU" dirty="0" smtClean="0"/>
              <a:t>Сложность </a:t>
            </a:r>
            <a:r>
              <a:rPr lang="ru-RU" dirty="0"/>
              <a:t>выставления оценки за работу с кейсом –отсутствие шкалы оценки в готовых предлагаемых кейсах</a:t>
            </a:r>
          </a:p>
        </p:txBody>
      </p:sp>
    </p:spTree>
    <p:extLst>
      <p:ext uri="{BB962C8B-B14F-4D97-AF65-F5344CB8AC3E}">
        <p14:creationId xmlns:p14="http://schemas.microsoft.com/office/powerpoint/2010/main" val="7283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кейс возможных ситуаций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Придумать его можно почти к любому уроку, если есть необходимость обсудить какой-то закон или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явление. Совместными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усилиями группы учащихся проанализировать представленную ситуацию, разработать варианты проблем, найти их практическое решение, закончить оценкой предложенных алгоритмов и выбором лучшего из них.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9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008112"/>
          </a:xfrm>
        </p:spPr>
        <p:txBody>
          <a:bodyPr>
            <a:noAutofit/>
          </a:bodyPr>
          <a:lstStyle/>
          <a:p>
            <a:pPr marL="274320" lvl="0" indent="-274320" algn="ctr">
              <a:lnSpc>
                <a:spcPct val="115000"/>
              </a:lnSpc>
              <a:spcBef>
                <a:spcPts val="580"/>
              </a:spcBef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prstClr val="black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Times New Roman"/>
              </a:rPr>
              <a:t>Кейс № 1 при изучении темы «Электризация тел»</a:t>
            </a:r>
            <a:endParaRPr lang="ru-RU" sz="2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Механик автоколонны по перевозке нефти Сидоров Пётр Кузьмич не подписал путёвку в рейс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Синицину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Дмитрию Викторовичу, так как на его бензовозе цепь утратила несколько звеньев и была недостаточно длинной. Однако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Синицин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самовольно покинул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автогараж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уехал в рейс, так как не хотел, чтобы пропал рабочий день. На посту ДПС бензовоз был остановлен и отправлен на принудительную стоянку за несоблюдение правил перевозки опасных грузов. По решению суда 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Синицин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был лишён водительских прав сроком на 1 год.</a:t>
            </a:r>
            <a:endPara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Вопросы к кейсу:</a:t>
            </a:r>
            <a:endParaRPr lang="ru-RU" sz="1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Зачем к бензовозам прицепляют цепь до земли?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Прав ли был механик автоколонны?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Не слишком ли суровое наказание понёс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Синицин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 Какой лучший выход можно было найти в данной ситуации?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750"/>
              </a:spcAft>
              <a:buSzPts val="1000"/>
              <a:buNone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Всё ли вам известно, чтоб верно разобраться в поставленных вопросах. Сформулируйте для себя задание по данному кейсу, которое вы выполните к следующему уроку ( на следующем этапе урока).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Кейс №2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540385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Неприятность в дороге произошла с водителем-любителем Смирновой Ольгой Ивановной. Её автомобиль не доехав немного до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автозапраки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остановился, т.к. кончился бензин. Ольга Ивановна всегда возила с собой в багажнике, на всякий случай, небольшую, симпатичную, пластиковую канистру с бензином. 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 Какая я всё-таки молодец! – подумала Ольга Ивановна, долила бензин в бензобак и поехала дальше.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457200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Вопросы к кейсу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 Действительно ли «молодец» Ольга Ивановна?</a:t>
            </a:r>
            <a:endParaRPr lang="ru-RU" sz="2400" dirty="0" smtClean="0">
              <a:latin typeface="Calibri"/>
              <a:ea typeface="Times New Roman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-Какую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важную ошибку допустила Ольга Ивановна? Что могло случиться?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- Что должен делать водитель, что бы такая неприятность с ним не случилась в дороге?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1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1" t="17503" r="23140" b="9259"/>
          <a:stretch/>
        </p:blipFill>
        <p:spPr bwMode="auto">
          <a:xfrm>
            <a:off x="611560" y="159754"/>
            <a:ext cx="7344816" cy="640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Вопросы к кейсу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Какое явление  </a:t>
            </a:r>
            <a:r>
              <a:rPr lang="ru-RU" dirty="0"/>
              <a:t>л</a:t>
            </a:r>
            <a:r>
              <a:rPr lang="ru-RU" dirty="0" smtClean="0"/>
              <a:t>ежит в основе работы индукционно плиты?</a:t>
            </a:r>
          </a:p>
          <a:p>
            <a:r>
              <a:rPr lang="ru-RU" dirty="0" smtClean="0"/>
              <a:t>2. Причина нагревания продуктов </a:t>
            </a:r>
          </a:p>
          <a:p>
            <a:r>
              <a:rPr lang="ru-RU" dirty="0" smtClean="0"/>
              <a:t>3. Каким должно быть дно посуды для индукционной плиты. Объяснить почему.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/>
              <a:t>4.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 чём преимущества использования данного прибора в быту, а какие вы видите недостатки? Какие меры безопасности нужно соблюдать при работе с этим бытовым прибором?</a:t>
            </a:r>
            <a:endParaRPr lang="ru-RU" sz="2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Федеральный Государственный Образовательный Стандарт (ФГОС) </a:t>
            </a:r>
            <a:r>
              <a:rPr lang="ru-RU" dirty="0" smtClean="0"/>
              <a:t>требует </a:t>
            </a:r>
            <a:r>
              <a:rPr lang="ru-RU" dirty="0" smtClean="0"/>
              <a:t>от учителя нового подхода к организации процесса обучения.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64868"/>
            <a:ext cx="2232248" cy="269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+mn-lt"/>
              </a:rPr>
              <a:t>Видеокейс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1.	Какое событие представлено в </a:t>
            </a:r>
            <a:r>
              <a:rPr lang="ru-RU" dirty="0" err="1"/>
              <a:t>видеокейсе</a:t>
            </a:r>
            <a:r>
              <a:rPr lang="ru-RU" dirty="0"/>
              <a:t>? Известно ли вам физическое явление, которое лежит в основе данного события?</a:t>
            </a:r>
          </a:p>
          <a:p>
            <a:r>
              <a:rPr lang="ru-RU" dirty="0"/>
              <a:t>2.	Какие особенности события  вы заметили при просмотре </a:t>
            </a:r>
            <a:r>
              <a:rPr lang="ru-RU" dirty="0" err="1"/>
              <a:t>видеокейса</a:t>
            </a:r>
            <a:r>
              <a:rPr lang="ru-RU" dirty="0"/>
              <a:t>?</a:t>
            </a:r>
          </a:p>
          <a:p>
            <a:r>
              <a:rPr lang="ru-RU" dirty="0"/>
              <a:t>3.	Сформулируйте для себя задание на дом (на урок), опираясь на данный кейс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Исследовательский 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кейс по теме «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Геометрическая 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оптика»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Инструкция. Прочитайте, пожалуйста, текст информационного «кейса». На основании полученной информации необходимо составить краткую научную «исследовательскую» программу.</a:t>
            </a:r>
          </a:p>
          <a:p>
            <a:r>
              <a:rPr lang="ru-RU" dirty="0"/>
              <a:t>Цель – выяснить причины произошедшего события, установить возможные закономерности, предложить направление дальнейших исследований.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Вопросы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Сформулировать цель научного исследования.</a:t>
            </a:r>
          </a:p>
          <a:p>
            <a:r>
              <a:rPr lang="ru-RU" dirty="0"/>
              <a:t>2. К какой области научного знания может относиться анализ этого факта?</a:t>
            </a:r>
          </a:p>
          <a:p>
            <a:r>
              <a:rPr lang="ru-RU" dirty="0"/>
              <a:t>3. Сформулировать вопросы, на которые надо ответить в ходе исследования (не менее трех вопросов, можно больше).</a:t>
            </a:r>
          </a:p>
          <a:p>
            <a:r>
              <a:rPr lang="ru-RU" dirty="0"/>
              <a:t>4. Сформулировать основную гипотезу (научное предположение, требующее подтверждения), которую необходимо проверить.</a:t>
            </a:r>
          </a:p>
          <a:p>
            <a:r>
              <a:rPr lang="ru-RU" dirty="0"/>
              <a:t>5. Сформулировать положение, которое необходимо опровергнуть (антитезис, </a:t>
            </a:r>
            <a:r>
              <a:rPr lang="ru-RU" dirty="0" err="1"/>
              <a:t>антигипотеза</a:t>
            </a:r>
            <a:r>
              <a:rPr lang="ru-RU" dirty="0"/>
              <a:t>).</a:t>
            </a:r>
          </a:p>
          <a:p>
            <a:r>
              <a:rPr lang="ru-RU" dirty="0"/>
              <a:t>6. Определить методы научного исследования.</a:t>
            </a:r>
          </a:p>
          <a:p>
            <a:r>
              <a:rPr lang="ru-RU" dirty="0"/>
              <a:t>7. Какие имеющиеся знания (законы, теории) могут пригодиться в данном исследовании?</a:t>
            </a:r>
          </a:p>
          <a:p>
            <a:r>
              <a:rPr lang="ru-RU" dirty="0"/>
              <a:t>8. Какое оборудование необходимо для проведения исследования?</a:t>
            </a:r>
          </a:p>
          <a:p>
            <a:r>
              <a:rPr lang="ru-RU" dirty="0"/>
              <a:t>9. Указать примерный состав группы учёных-исследователей по количеству и специализациям. Представьте это в виде кластера с указанием функциональных обязанностей.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8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Ж. Верн «</a:t>
            </a:r>
            <a:r>
              <a:rPr lang="ru-RU" b="1" dirty="0">
                <a:solidFill>
                  <a:schemeClr val="tx1"/>
                </a:solidFill>
              </a:rPr>
              <a:t>Путешествие и приключения капитана </a:t>
            </a:r>
            <a:r>
              <a:rPr lang="ru-RU" b="1" dirty="0" smtClean="0">
                <a:solidFill>
                  <a:schemeClr val="tx1"/>
                </a:solidFill>
              </a:rPr>
              <a:t>Гаттераса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повести Ж. Верна «Путешествие и приключения капитана Гаттераса» путешественники оказались без огнива в условиях сильного мороза:</a:t>
            </a:r>
          </a:p>
          <a:p>
            <a:r>
              <a:rPr lang="ru-RU" dirty="0"/>
              <a:t>«У нас нет даже подзорной трубы, с которой мы могли бы снять линзу и добыть огонь.</a:t>
            </a:r>
          </a:p>
          <a:p>
            <a:r>
              <a:rPr lang="ru-RU" dirty="0"/>
              <a:t>–Знаю, – ответил доктор, – и очень жаль, что нет: солнечные лучи достаточно сильны, чтобы зажечь трут.</a:t>
            </a:r>
          </a:p>
          <a:p>
            <a:r>
              <a:rPr lang="ru-RU" dirty="0"/>
              <a:t>–Что делать, придётся утолить голод сырой медвежатиной, – заметил Гаттерас.</a:t>
            </a:r>
          </a:p>
          <a:p>
            <a:r>
              <a:rPr lang="ru-RU" dirty="0"/>
              <a:t>–Да, – задумчиво произнёс доктор, – в крайнем случае. Но отчего бы нам не…</a:t>
            </a:r>
          </a:p>
          <a:p>
            <a:r>
              <a:rPr lang="ru-RU" dirty="0"/>
              <a:t>–Что вы задумали? – полюбопытствовал Гаттерас.</a:t>
            </a:r>
          </a:p>
          <a:p>
            <a:r>
              <a:rPr lang="ru-RU" dirty="0"/>
              <a:t>–Мне в голову пришла мысль…</a:t>
            </a:r>
          </a:p>
          <a:p>
            <a:r>
              <a:rPr lang="ru-RU" dirty="0"/>
              <a:t>–Мысль? – воскликнул боцман. – Если вам пришла мысль, значит, мы спасены!</a:t>
            </a:r>
          </a:p>
          <a:p>
            <a:r>
              <a:rPr lang="ru-RU" dirty="0"/>
              <a:t>–Нужно только, чтобы лучи Солнца были сведены в одну точку, а для этой цели лёд может заменить нам лучший хрусталь. Только я предпочёл бы кусочек пресноводного льда…»</a:t>
            </a:r>
          </a:p>
        </p:txBody>
      </p:sp>
    </p:spTree>
    <p:extLst>
      <p:ext uri="{BB962C8B-B14F-4D97-AF65-F5344CB8AC3E}">
        <p14:creationId xmlns:p14="http://schemas.microsoft.com/office/powerpoint/2010/main" val="29040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кейса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Во-первых, представленный для анализа случай должен отражать реальную и (желательно) типичную жизненную </a:t>
            </a:r>
            <a:r>
              <a:rPr lang="ru-RU" dirty="0" smtClean="0"/>
              <a:t>ситуацию</a:t>
            </a:r>
          </a:p>
          <a:p>
            <a:r>
              <a:rPr lang="ru-RU" dirty="0" smtClean="0"/>
              <a:t>Во-вторых</a:t>
            </a:r>
            <a:r>
              <a:rPr lang="ru-RU" dirty="0"/>
              <a:t>, в ситуации должна присутствовать проблема или ряд прямых или косвенных затруднений, противоречий, скрытых задач для решения исследователем. Проблема не должна быть слишком «мелкой», а решение –</a:t>
            </a:r>
            <a:r>
              <a:rPr lang="ru-RU" dirty="0" smtClean="0"/>
              <a:t>очевидным</a:t>
            </a:r>
          </a:p>
          <a:p>
            <a:r>
              <a:rPr lang="ru-RU" dirty="0" smtClean="0"/>
              <a:t>В-третьих</a:t>
            </a:r>
            <a:r>
              <a:rPr lang="ru-RU" dirty="0"/>
              <a:t>, требуется наличие определенных теоретических знаний (необходимых и достаточных), на основании которых можно решить проблему, поставленную в кейсе.</a:t>
            </a:r>
          </a:p>
        </p:txBody>
      </p:sp>
    </p:spTree>
    <p:extLst>
      <p:ext uri="{BB962C8B-B14F-4D97-AF65-F5344CB8AC3E}">
        <p14:creationId xmlns:p14="http://schemas.microsoft.com/office/powerpoint/2010/main" val="5722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. «Гарри Поттер и </a:t>
            </a:r>
            <a:r>
              <a:rPr lang="ru-RU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Дж.К.Роллинг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</a:rPr>
              <a:t> Тайная комната»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книге </a:t>
            </a:r>
            <a:r>
              <a:rPr lang="ru-RU" dirty="0" err="1"/>
              <a:t>Дж.К.Роллинг</a:t>
            </a:r>
            <a:r>
              <a:rPr lang="ru-RU" dirty="0"/>
              <a:t> «Гарри Поттер и Тайная комната» Гарри нашёл страницу, вырванную из старой книги, где было написано: «Даден ему (Василиску) взгляд убийственный, так что ежели кто с ним очами встретится, тотчас примет кончину скорую и в муках великих…»</a:t>
            </a:r>
          </a:p>
          <a:p>
            <a:r>
              <a:rPr lang="ru-RU" dirty="0"/>
              <a:t>На основании этого Гарри объяснил, почему окаменели, а не погибли его друзья: Колин, около которого нашли расплавленный фотоаппарат, и </a:t>
            </a:r>
            <a:r>
              <a:rPr lang="ru-RU" dirty="0" err="1"/>
              <a:t>Гермиона</a:t>
            </a:r>
            <a:r>
              <a:rPr lang="ru-RU" dirty="0"/>
              <a:t>, рядом с которой лежало зеркальце:</a:t>
            </a:r>
          </a:p>
          <a:p>
            <a:r>
              <a:rPr lang="ru-RU" dirty="0"/>
              <a:t>–Василиск убивает взглядом. Но он пока никого не убил. Наверное, потому что никто из них не смотрел ему прямо в глаза. Колин видел его через глазок фотокамеры… </a:t>
            </a:r>
            <a:r>
              <a:rPr lang="ru-RU" dirty="0" err="1"/>
              <a:t>Гермиона</a:t>
            </a:r>
            <a:r>
              <a:rPr lang="ru-RU" dirty="0"/>
              <a:t> догадалась, что чудовище из тайной комнаты – Василиск. Она сказала первому, кого встретила, давай на всякий случай заглянем за угол с помощью зеркала…»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2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применения кейс-метода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Как писать (создавать) </a:t>
            </a:r>
            <a:r>
              <a:rPr lang="ru-RU" dirty="0" smtClean="0"/>
              <a:t>кейсы</a:t>
            </a:r>
          </a:p>
          <a:p>
            <a:r>
              <a:rPr lang="ru-RU" dirty="0" smtClean="0"/>
              <a:t>Как </a:t>
            </a:r>
            <a:r>
              <a:rPr lang="ru-RU" dirty="0"/>
              <a:t>работать с кейсами: форматы представления, анализа и обсуждения кейса.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оценить выполнение кейса: критерии и шкала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35435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критерии оценки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При </a:t>
            </a:r>
            <a:r>
              <a:rPr lang="ru-RU" dirty="0"/>
              <a:t>выставлении оценок за решение кейса будут использоваться следующие критерии:</a:t>
            </a:r>
          </a:p>
          <a:p>
            <a:r>
              <a:rPr lang="ru-RU" dirty="0"/>
              <a:t>  Качество проведенного анализа и аргументированность сделанных выводов.</a:t>
            </a:r>
          </a:p>
          <a:p>
            <a:r>
              <a:rPr lang="ru-RU" dirty="0"/>
              <a:t> Логика и структура изложения.</a:t>
            </a:r>
          </a:p>
          <a:p>
            <a:r>
              <a:rPr lang="ru-RU" dirty="0"/>
              <a:t> Качество оформления презентации.</a:t>
            </a:r>
          </a:p>
          <a:p>
            <a:r>
              <a:rPr lang="ru-RU" dirty="0"/>
              <a:t> Использование </a:t>
            </a:r>
            <a:r>
              <a:rPr lang="ru-RU" dirty="0" smtClean="0"/>
              <a:t>теоретического</a:t>
            </a:r>
          </a:p>
          <a:p>
            <a:pPr marL="0" indent="0">
              <a:buNone/>
            </a:pPr>
            <a:r>
              <a:rPr lang="ru-RU" dirty="0" smtClean="0"/>
              <a:t>      ( дополнительного) материала</a:t>
            </a:r>
            <a:endParaRPr lang="ru-RU" dirty="0"/>
          </a:p>
          <a:p>
            <a:r>
              <a:rPr lang="ru-RU" dirty="0"/>
              <a:t> Нестандартность мышления при выработке решения.</a:t>
            </a:r>
          </a:p>
          <a:p>
            <a:r>
              <a:rPr lang="ru-RU" dirty="0"/>
              <a:t>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кейса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4400" dirty="0" smtClean="0"/>
              <a:t>Вопрос </a:t>
            </a:r>
            <a:r>
              <a:rPr lang="ru-RU" sz="4400" dirty="0"/>
              <a:t>1 - 30 баллов;</a:t>
            </a:r>
          </a:p>
          <a:p>
            <a:r>
              <a:rPr lang="ru-RU" sz="4400" dirty="0"/>
              <a:t>Вопрос 2 - 20 баллов;</a:t>
            </a:r>
          </a:p>
          <a:p>
            <a:r>
              <a:rPr lang="ru-RU" sz="4400" dirty="0"/>
              <a:t>Вопрос 3 - 10 баллов;</a:t>
            </a:r>
          </a:p>
          <a:p>
            <a:r>
              <a:rPr lang="ru-RU" sz="4400" dirty="0"/>
              <a:t>Вопрос 4 - 30 баллов;</a:t>
            </a:r>
          </a:p>
          <a:p>
            <a:r>
              <a:rPr lang="ru-RU" sz="4400" dirty="0"/>
              <a:t>Вопрос 5 - 10 баллов.</a:t>
            </a:r>
          </a:p>
          <a:p>
            <a:r>
              <a:rPr lang="ru-RU" sz="4200" dirty="0"/>
              <a:t>Критерии оценки ответов: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Полнота ответа с использованием всей информации из описания ситуации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Обоснованность</a:t>
            </a:r>
          </a:p>
          <a:p>
            <a:r>
              <a:rPr lang="ru-RU" sz="4200" dirty="0" smtClean="0"/>
              <a:t>Умение </a:t>
            </a:r>
            <a:r>
              <a:rPr lang="ru-RU" sz="4200" dirty="0"/>
              <a:t>оперировать терминами и понятиями в сфере управления персоналом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Использование теоретических моделей и концепций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Представленность нескольких точек зрения на проблему</a:t>
            </a:r>
          </a:p>
          <a:p>
            <a:r>
              <a:rPr lang="ru-RU" sz="4200" dirty="0" smtClean="0"/>
              <a:t> </a:t>
            </a:r>
            <a:r>
              <a:rPr lang="ru-RU" sz="4200" dirty="0"/>
              <a:t>Отсутствие фактических ошибок</a:t>
            </a:r>
          </a:p>
        </p:txBody>
      </p:sp>
    </p:spTree>
    <p:extLst>
      <p:ext uri="{BB962C8B-B14F-4D97-AF65-F5344CB8AC3E}">
        <p14:creationId xmlns:p14="http://schemas.microsoft.com/office/powerpoint/2010/main" val="28460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404" r="5005" b="4318"/>
          <a:stretch/>
        </p:blipFill>
        <p:spPr bwMode="auto">
          <a:xfrm>
            <a:off x="669701" y="332656"/>
            <a:ext cx="7740203" cy="60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6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Cuprum"/>
              </a:rPr>
              <a:t>Требования к современному уроку по ФГОС</a:t>
            </a:r>
            <a:endParaRPr lang="ru-RU" b="1" i="0" dirty="0">
              <a:solidFill>
                <a:srgbClr val="000000"/>
              </a:solidFill>
              <a:effectLst/>
              <a:latin typeface="Cuprum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Урок обязан иметь </a:t>
            </a:r>
            <a:r>
              <a:rPr lang="ru-RU" b="1" dirty="0"/>
              <a:t>личностно-ориентированный, индивидуальный характер.</a:t>
            </a:r>
          </a:p>
          <a:p>
            <a:r>
              <a:rPr lang="ru-RU" dirty="0"/>
              <a:t>В приоритете </a:t>
            </a:r>
            <a:r>
              <a:rPr lang="ru-RU" b="1" dirty="0"/>
              <a:t>самостоятельная работа учеников, а не учителя.</a:t>
            </a:r>
          </a:p>
          <a:p>
            <a:r>
              <a:rPr lang="ru-RU" dirty="0"/>
              <a:t>Осуществляется практический, </a:t>
            </a:r>
            <a:r>
              <a:rPr lang="ru-RU" b="1" dirty="0" smtClean="0"/>
              <a:t>системно-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</a:t>
            </a:r>
            <a:r>
              <a:rPr lang="ru-RU" b="1" dirty="0"/>
              <a:t>подход.</a:t>
            </a:r>
          </a:p>
          <a:p>
            <a:r>
              <a:rPr lang="ru-RU" dirty="0"/>
              <a:t>Каждый урок направлен на </a:t>
            </a:r>
            <a:r>
              <a:rPr lang="ru-RU" b="1" dirty="0"/>
              <a:t>развитие универсальных учебных действий </a:t>
            </a:r>
            <a:r>
              <a:rPr lang="ru-RU" dirty="0"/>
              <a:t>(УУД): личностных, коммуникативных, регулятивных и познавательных.</a:t>
            </a:r>
          </a:p>
          <a:p>
            <a:r>
              <a:rPr lang="ru-RU" dirty="0"/>
              <a:t>Авторитарный стиль общения между учеником и учителем уходит в прошлое. Теперь задача учителя — помогать в освоении новых знаний и направлять учебный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2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Заключение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Достоинством новой технологии является и то, что учащийся на уроках физики может применить полученные знания не только при решении абстрактных задач из учебника, а разрешить реальную проблему из жизни, которую он, в общем-то, и будет решать после окончания обучения. Разбор кейсов способствует активному усвоению знаний и накоплению определённого багажа практической информации, которая может оказаться в жизни более полезной, нежели теоретические знания. Также в процессе разбора кейсов развиваются аналитические, творческие и коммуникативные навыки, крайне необходимые в современном мире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1170185" cy="121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– это такой метод, при котором ученик является активным субъектом педагогического процесса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системно-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обучении состоит в том, чтобы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у человека интерес к предмету и процессу обучения, а также развить у него навыки самообразования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9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Кейс - метод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Кейс – метод»,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«кейс-технология»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метод активного обучения на основе реальных ситуаций.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ряд определенных учебных ситуаций, которые специально разработаны на базе фактического материала для дальнейшего их разбора в рамках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2875" algn="just"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9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all" dirty="0">
                <a:solidFill>
                  <a:srgbClr val="4E3B30">
                    <a:satMod val="13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Cambria" pitchFamily="18" charset="0"/>
              </a:rPr>
              <a:t>История возникновения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lvl="0" indent="-338138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кейс-метод  был применён в учебном процессе на факультете права Гарвардского университета в 1920 году. </a:t>
            </a:r>
          </a:p>
          <a:p>
            <a:pPr marL="365125" lvl="0" indent="-338138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кейс-метод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был опробован в 70-х годах ХХ века в МГУ имени Ломоносова.</a:t>
            </a:r>
          </a:p>
          <a:p>
            <a:pPr marL="365125" lvl="0" indent="-338138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кейс-метод широко используется в обучении за рубежом.</a:t>
            </a:r>
          </a:p>
          <a:p>
            <a:pPr marL="365125" lvl="0" indent="-338138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эту технологию обучения можно считать молодой.</a:t>
            </a:r>
          </a:p>
          <a:p>
            <a:pPr marL="365125" lvl="0" indent="-338138">
              <a:spcBef>
                <a:spcPct val="20000"/>
              </a:spcBef>
              <a:buClr>
                <a:srgbClr val="F0A22E"/>
              </a:buClr>
              <a:buSzPct val="70000"/>
              <a:buFont typeface="Arial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 относят к одной из новых форм эффективных технологий проблемно-ситуативного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0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 дает представление о решении или наборе решений, описывает, почему данные решения были приняты, каким образом они внедрялись, и к какому результату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привели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–обучение способам решения практико-ориентированных неструктурированных образовательных, научных социальных или профессиональных проблем </a:t>
            </a:r>
          </a:p>
        </p:txBody>
      </p:sp>
    </p:spTree>
    <p:extLst>
      <p:ext uri="{BB962C8B-B14F-4D97-AF65-F5344CB8AC3E}">
        <p14:creationId xmlns:p14="http://schemas.microsoft.com/office/powerpoint/2010/main" val="1184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142875"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Palatino Linotype"/>
                <a:ea typeface="Times New Roman"/>
                <a:cs typeface="Times New Roman"/>
              </a:rPr>
            </a:br>
            <a:r>
              <a:rPr lang="ru-RU" sz="4800" dirty="0">
                <a:ea typeface="Calibri"/>
                <a:cs typeface="Times New Roman"/>
              </a:rPr>
              <a:t/>
            </a:r>
            <a:br>
              <a:rPr lang="ru-RU" sz="4800" dirty="0"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+mn-lt"/>
                <a:ea typeface="Gungsuh" panose="02030600000101010101" pitchFamily="18" charset="-127"/>
                <a:cs typeface="Times New Roman"/>
              </a:rPr>
              <a:t>Классификация </a:t>
            </a:r>
            <a:br>
              <a:rPr lang="ru-RU" b="1" dirty="0">
                <a:solidFill>
                  <a:srgbClr val="000000"/>
                </a:solidFill>
                <a:latin typeface="+mn-lt"/>
                <a:ea typeface="Gungsuh" panose="02030600000101010101" pitchFamily="18" charset="-127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+mn-lt"/>
                <a:ea typeface="Gungsuh" panose="02030600000101010101" pitchFamily="18" charset="-127"/>
                <a:cs typeface="Times New Roman"/>
              </a:rPr>
              <a:t>кейсов</a:t>
            </a:r>
            <a:endParaRPr lang="ru-RU" b="1" dirty="0">
              <a:latin typeface="+mn-lt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/>
              <a:t>П</a:t>
            </a:r>
            <a:r>
              <a:rPr lang="ru-RU" b="1" dirty="0" smtClean="0"/>
              <a:t>рактические </a:t>
            </a:r>
            <a:r>
              <a:rPr lang="ru-RU" b="1" dirty="0"/>
              <a:t>кейсы</a:t>
            </a:r>
            <a:r>
              <a:rPr lang="ru-RU" dirty="0"/>
              <a:t>. Данные кейсы как можно реальнее должны отражать вводимую ситуацию или </a:t>
            </a:r>
            <a:r>
              <a:rPr lang="ru-RU" dirty="0" smtClean="0"/>
              <a:t>случай.</a:t>
            </a:r>
            <a:endParaRPr lang="ru-RU" dirty="0"/>
          </a:p>
          <a:p>
            <a:pPr lvl="0"/>
            <a:r>
              <a:rPr lang="ru-RU" b="1" dirty="0" smtClean="0"/>
              <a:t>Обучающие кейсы</a:t>
            </a:r>
            <a:r>
              <a:rPr lang="ru-RU" dirty="0" smtClean="0"/>
              <a:t>. </a:t>
            </a:r>
            <a:r>
              <a:rPr lang="ru-RU" dirty="0"/>
              <a:t>Основной задачей их выступает </a:t>
            </a:r>
            <a:r>
              <a:rPr lang="ru-RU" dirty="0" smtClean="0"/>
              <a:t>обучение.</a:t>
            </a:r>
            <a:endParaRPr lang="ru-RU" dirty="0"/>
          </a:p>
          <a:p>
            <a:r>
              <a:rPr lang="ru-RU" b="1" dirty="0"/>
              <a:t>Н</a:t>
            </a:r>
            <a:r>
              <a:rPr lang="ru-RU" b="1" dirty="0" smtClean="0"/>
              <a:t>аучно-исследовательские </a:t>
            </a:r>
            <a:r>
              <a:rPr lang="ru-RU" b="1" dirty="0"/>
              <a:t>кейсы</a:t>
            </a:r>
            <a:r>
              <a:rPr lang="ru-RU" dirty="0"/>
              <a:t>, которые ориентированы на включение ученика в исследовательскую деятельность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84" y="16278174"/>
            <a:ext cx="2857500" cy="23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150080"/>
            <a:ext cx="2857500" cy="23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13302480"/>
            <a:ext cx="2857500" cy="23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Cambria"/>
                <a:ea typeface="Gungsuh" panose="02030600000101010101" pitchFamily="18" charset="-127"/>
                <a:cs typeface="Times New Roman"/>
              </a:rPr>
              <a:t>Классификация </a:t>
            </a:r>
            <a:br>
              <a:rPr lang="ru-RU" sz="3200" b="1" dirty="0">
                <a:solidFill>
                  <a:srgbClr val="000000"/>
                </a:solidFill>
                <a:latin typeface="Cambria"/>
                <a:ea typeface="Gungsuh" panose="02030600000101010101" pitchFamily="18" charset="-127"/>
                <a:cs typeface="Times New Roman"/>
              </a:rPr>
            </a:br>
            <a:r>
              <a:rPr lang="ru-RU" sz="3200" b="1" dirty="0">
                <a:solidFill>
                  <a:srgbClr val="000000"/>
                </a:solidFill>
                <a:latin typeface="Cambria"/>
                <a:ea typeface="Gungsuh" panose="02030600000101010101" pitchFamily="18" charset="-127"/>
                <a:cs typeface="Times New Roman"/>
              </a:rPr>
              <a:t>кейсов по </a:t>
            </a:r>
            <a:r>
              <a:rPr lang="ru-RU" sz="3200" b="1" dirty="0" smtClean="0">
                <a:solidFill>
                  <a:srgbClr val="000000"/>
                </a:solidFill>
                <a:latin typeface="Cambria"/>
                <a:ea typeface="Gungsuh" panose="02030600000101010101" pitchFamily="18" charset="-127"/>
                <a:cs typeface="Times New Roman"/>
              </a:rPr>
              <a:t>размеру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b="1" dirty="0" smtClean="0"/>
              <a:t>Полные </a:t>
            </a:r>
            <a:r>
              <a:rPr lang="ru-RU" b="1" dirty="0"/>
              <a:t>кейсы </a:t>
            </a:r>
            <a:r>
              <a:rPr lang="ru-RU" dirty="0"/>
              <a:t>(в среднем 20-25 страниц) предназначены для командной работы в течение нескольких дней и обычно подразумевают командное выступление</a:t>
            </a:r>
          </a:p>
          <a:p>
            <a:pPr lvl="0"/>
            <a:r>
              <a:rPr lang="ru-RU" b="1" dirty="0" smtClean="0"/>
              <a:t>Сжатые </a:t>
            </a:r>
            <a:r>
              <a:rPr lang="ru-RU" b="1" dirty="0"/>
              <a:t>кейсы </a:t>
            </a:r>
            <a:r>
              <a:rPr lang="ru-RU" dirty="0"/>
              <a:t>(3-5 страниц) предназначены для разбора непосредственно на занятии и подразумевают общую дискуссию</a:t>
            </a:r>
          </a:p>
          <a:p>
            <a:pPr lvl="0"/>
            <a:r>
              <a:rPr lang="ru-RU" b="1" dirty="0" smtClean="0"/>
              <a:t>Мини-кейсы </a:t>
            </a:r>
            <a:r>
              <a:rPr lang="ru-RU" dirty="0"/>
              <a:t>(1-2 страницы), как и сжатые кейсы, предназначены для разбора в классе и зачастую используются в качестве иллюстрации к теории, преподаваемой на занятии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433</TotalTime>
  <Words>1864</Words>
  <Application>Microsoft Office PowerPoint</Application>
  <PresentationFormat>Экран (4:3)</PresentationFormat>
  <Paragraphs>149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Кейс-технология на уроках физики</vt:lpstr>
      <vt:lpstr>Презентация PowerPoint</vt:lpstr>
      <vt:lpstr>Требования к современному уроку по ФГОС</vt:lpstr>
      <vt:lpstr>Презентация PowerPoint</vt:lpstr>
      <vt:lpstr>Кейс - метод</vt:lpstr>
      <vt:lpstr>История возникновения технологии</vt:lpstr>
      <vt:lpstr>Презентация PowerPoint</vt:lpstr>
      <vt:lpstr>    Классификация  кейсов</vt:lpstr>
      <vt:lpstr>Классификация  кейсов по размеру</vt:lpstr>
      <vt:lpstr>Достоинства новой технологии</vt:lpstr>
      <vt:lpstr>Педагогическая деятельность при работе с кейс-технологией.</vt:lpstr>
      <vt:lpstr>Решение кейсов рекомендуется проводить в следующем порядке: </vt:lpstr>
      <vt:lpstr>Источники кейсов </vt:lpstr>
      <vt:lpstr>Основные сложности в использовании кейс-метода</vt:lpstr>
      <vt:lpstr>кейс возможных ситуаций. </vt:lpstr>
      <vt:lpstr>              Кейс № 1 при изучении темы «Электризация тел»</vt:lpstr>
      <vt:lpstr>Кейс №2</vt:lpstr>
      <vt:lpstr>К</vt:lpstr>
      <vt:lpstr>Вопросы к кейсу</vt:lpstr>
      <vt:lpstr>Видеокейс</vt:lpstr>
      <vt:lpstr>Исследовательский кейс по теме «Геометрическая оптика»</vt:lpstr>
      <vt:lpstr>Вопросы</vt:lpstr>
      <vt:lpstr>Ж. Верн «Путешествие и приключения капитана Гаттераса»</vt:lpstr>
      <vt:lpstr>Основные характеристики кейса</vt:lpstr>
      <vt:lpstr>. «Гарри Поттер и Дж.К.Роллинг Тайная комната»</vt:lpstr>
      <vt:lpstr>Проблемы применения кейс-метода</vt:lpstr>
      <vt:lpstr>Основные критерии оценки </vt:lpstr>
      <vt:lpstr>Критерии оценивания кейса 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групповой работы на уроках физики в рамках ФГОС ООО</dc:title>
  <dc:creator>Наталья</dc:creator>
  <cp:lastModifiedBy>Наталья Константиновна Ситская</cp:lastModifiedBy>
  <cp:revision>42</cp:revision>
  <dcterms:created xsi:type="dcterms:W3CDTF">2018-10-31T13:32:41Z</dcterms:created>
  <dcterms:modified xsi:type="dcterms:W3CDTF">2019-02-21T06:47:20Z</dcterms:modified>
</cp:coreProperties>
</file>