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5" r:id="rId11"/>
    <p:sldId id="271" r:id="rId12"/>
    <p:sldId id="272" r:id="rId13"/>
    <p:sldId id="273" r:id="rId14"/>
    <p:sldId id="274" r:id="rId15"/>
    <p:sldId id="266" r:id="rId16"/>
    <p:sldId id="267" r:id="rId17"/>
    <p:sldId id="268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AB618B-4FB5-4116-AC8E-456D59843396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9"/>
            <p14:sldId id="275"/>
            <p14:sldId id="271"/>
            <p14:sldId id="272"/>
            <p14:sldId id="273"/>
            <p14:sldId id="274"/>
          </p14:sldIdLst>
        </p14:section>
        <p14:section name="Раздел без заголовка" id="{00BCDC09-953F-47D2-AD5C-CAFF29A2B374}">
          <p14:sldIdLst>
            <p14:sldId id="266"/>
            <p14:sldId id="267"/>
            <p14:sldId id="268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62BED-2148-4C5C-B6F3-2321B2198DB9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D3F9-01A3-4997-87ED-9F66A2FF5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9D3F9-01A3-4997-87ED-9F66A2FF53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3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9D3F9-01A3-4997-87ED-9F66A2FF53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3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0BC8A4-C40A-4B91-B368-7B1E5ED0509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: Ситская Н.К.</a:t>
            </a:r>
          </a:p>
          <a:p>
            <a:r>
              <a:rPr lang="ru-RU" dirty="0"/>
              <a:t> </a:t>
            </a:r>
            <a:r>
              <a:rPr lang="ru-RU" dirty="0" smtClean="0"/>
              <a:t>МАОУ «Лицей № 176»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Организация групповой работы на уроках физики в рамках ФГОС ООО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9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Этапы организации группового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1. Подготовительный этап</a:t>
            </a:r>
          </a:p>
          <a:p>
            <a:r>
              <a:rPr lang="ru-RU" dirty="0"/>
              <a:t>определение размера кооперативных групп и распределение учащихся по группам;</a:t>
            </a:r>
          </a:p>
          <a:p>
            <a:r>
              <a:rPr lang="ru-RU" dirty="0"/>
              <a:t>разработка заданий для организации группового взаимодействия;</a:t>
            </a:r>
          </a:p>
          <a:p>
            <a:r>
              <a:rPr lang="ru-RU" dirty="0"/>
              <a:t>подготовка учебного материала, продумывание и распределение ролей;</a:t>
            </a:r>
          </a:p>
          <a:p>
            <a:r>
              <a:rPr lang="ru-RU" dirty="0"/>
              <a:t>подготовка классного помещения, планирование наблюдения и контроля за учебной деятельностью школьников;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99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2.Организационный </a:t>
            </a:r>
            <a:r>
              <a:rPr lang="ru-RU" dirty="0">
                <a:solidFill>
                  <a:schemeClr val="accent1"/>
                </a:solidFill>
              </a:rPr>
              <a:t>этап</a:t>
            </a:r>
          </a:p>
          <a:p>
            <a:pPr lvl="1"/>
            <a:r>
              <a:rPr lang="ru-RU" dirty="0"/>
              <a:t>включает в себя</a:t>
            </a:r>
            <a:r>
              <a:rPr lang="ru-RU" i="1" dirty="0"/>
              <a:t> </a:t>
            </a:r>
            <a:r>
              <a:rPr lang="ru-RU" dirty="0"/>
              <a:t>объяснение учебных целей и постановку учебного задания;</a:t>
            </a:r>
          </a:p>
          <a:p>
            <a:pPr lvl="1"/>
            <a:r>
              <a:rPr lang="ru-RU" dirty="0"/>
              <a:t>определение критериев успешной деятельности.</a:t>
            </a:r>
          </a:p>
          <a:p>
            <a:r>
              <a:rPr lang="ru-RU" dirty="0"/>
              <a:t>На данном этапе происходит вовлечение учащихся в живое обсуждение учебной задачи или творческого задания, поэтому очень важно продумать наиболее эффективную форму преподнесения материала для </a:t>
            </a:r>
            <a:r>
              <a:rPr lang="ru-RU" dirty="0" smtClean="0"/>
              <a:t>ознакомления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98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3. </a:t>
            </a:r>
            <a:r>
              <a:rPr lang="ru-RU" dirty="0" err="1">
                <a:solidFill>
                  <a:schemeClr val="accent1"/>
                </a:solidFill>
              </a:rPr>
              <a:t>Деятельностный</a:t>
            </a:r>
            <a:r>
              <a:rPr lang="ru-RU" dirty="0">
                <a:solidFill>
                  <a:schemeClr val="accent1"/>
                </a:solidFill>
              </a:rPr>
              <a:t> этап /со стороны учителя/ .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dirty="0"/>
              <a:t>руководство групповой и индивидуальной деятельностью учащихся;</a:t>
            </a:r>
          </a:p>
          <a:p>
            <a:endParaRPr lang="ru-RU" dirty="0"/>
          </a:p>
          <a:p>
            <a:r>
              <a:rPr lang="ru-RU" dirty="0"/>
              <a:t>обучение умениям и навыкам;</a:t>
            </a:r>
          </a:p>
          <a:p>
            <a:endParaRPr lang="ru-RU" dirty="0"/>
          </a:p>
          <a:p>
            <a:r>
              <a:rPr lang="ru-RU" dirty="0"/>
              <a:t>наблюдение и контроль за учебной деятельностью учащихся.</a:t>
            </a:r>
          </a:p>
          <a:p>
            <a:endParaRPr lang="ru-RU" dirty="0"/>
          </a:p>
          <a:p>
            <a:r>
              <a:rPr lang="ru-RU" dirty="0" err="1">
                <a:solidFill>
                  <a:schemeClr val="accent1"/>
                </a:solidFill>
              </a:rPr>
              <a:t>Деятельностный</a:t>
            </a:r>
            <a:r>
              <a:rPr lang="ru-RU" dirty="0">
                <a:solidFill>
                  <a:schemeClr val="accent1"/>
                </a:solidFill>
              </a:rPr>
              <a:t> этап /со стороны учебных групп/.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dirty="0"/>
              <a:t>выработка группового решения или выполнения творческого задании данный этап включает: усвоение учебной задачи, стоящей перед группой; процесс поиска (обсуждения лучшего решения; суммирование мнений и подведение итогов групповой работы; презентацию группового решения поставленной задачи в рамках, определенных педагогом).</a:t>
            </a:r>
          </a:p>
        </p:txBody>
      </p:sp>
    </p:spTree>
    <p:extLst>
      <p:ext uri="{BB962C8B-B14F-4D97-AF65-F5344CB8AC3E}">
        <p14:creationId xmlns:p14="http://schemas.microsoft.com/office/powerpoint/2010/main" val="84443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4. Итоговый этап.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Презентация результатов групповой работы, когда ученики могут узнать и сравнить несколько вариантов оптимальных решений одной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117134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5. Рефлексивный этап.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На этом этапе школьники выражают свое отношение к занятию и оценивают вклад каждого в общее дело. Эффективность этого этапа зависит от готовности учащихся к самоанализу.</a:t>
            </a:r>
          </a:p>
        </p:txBody>
      </p:sp>
    </p:spTree>
    <p:extLst>
      <p:ext uri="{BB962C8B-B14F-4D97-AF65-F5344CB8AC3E}">
        <p14:creationId xmlns:p14="http://schemas.microsoft.com/office/powerpoint/2010/main" val="40999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Групповая форма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772400" cy="4572000"/>
          </a:xfrm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ru-RU" dirty="0" smtClean="0"/>
              <a:t>Порождает взаимную ответственность</a:t>
            </a:r>
          </a:p>
          <a:p>
            <a:r>
              <a:rPr lang="ru-RU" dirty="0" smtClean="0"/>
              <a:t>Внимательность</a:t>
            </a:r>
          </a:p>
          <a:p>
            <a:r>
              <a:rPr lang="ru-RU" dirty="0" smtClean="0"/>
              <a:t>Формирует интерес к работе</a:t>
            </a:r>
          </a:p>
          <a:p>
            <a:r>
              <a:rPr lang="ru-RU" dirty="0" smtClean="0"/>
              <a:t>Самостоятельность</a:t>
            </a:r>
          </a:p>
          <a:p>
            <a:r>
              <a:rPr lang="ru-RU" dirty="0" smtClean="0"/>
              <a:t>Активизирует познавательную деятельность</a:t>
            </a:r>
          </a:p>
          <a:p>
            <a:r>
              <a:rPr lang="ru-RU" dirty="0" smtClean="0"/>
              <a:t>Оценивать себя и других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66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Работа в группе формирует: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ru-RU" dirty="0"/>
          </a:p>
          <a:p>
            <a:r>
              <a:rPr lang="ru-RU" u="sng" dirty="0"/>
              <a:t>Личностные:</a:t>
            </a:r>
            <a:r>
              <a:rPr lang="ru-RU" dirty="0"/>
              <a:t> </a:t>
            </a:r>
            <a:r>
              <a:rPr lang="ru-RU" dirty="0" smtClean="0"/>
              <a:t>позитивное </a:t>
            </a:r>
            <a:r>
              <a:rPr lang="ru-RU" dirty="0"/>
              <a:t>отношение к получению знаний, к познавательной деятельности. </a:t>
            </a:r>
            <a:endParaRPr lang="ru-RU" dirty="0" smtClean="0"/>
          </a:p>
          <a:p>
            <a:r>
              <a:rPr lang="ru-RU" u="sng" dirty="0" smtClean="0"/>
              <a:t>Коммуникативные: </a:t>
            </a:r>
            <a:r>
              <a:rPr lang="ru-RU" dirty="0" smtClean="0"/>
              <a:t>взаимодействие </a:t>
            </a:r>
            <a:r>
              <a:rPr lang="ru-RU" dirty="0"/>
              <a:t>с учителем и учащимися во фронтальном режиме, умение слушать и понимать речь собеседника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Регулятивные</a:t>
            </a:r>
            <a:r>
              <a:rPr lang="ru-RU" u="sng" dirty="0"/>
              <a:t>: </a:t>
            </a:r>
            <a:r>
              <a:rPr lang="ru-RU" dirty="0"/>
              <a:t>о</a:t>
            </a:r>
            <a:r>
              <a:rPr lang="ru-RU" dirty="0" smtClean="0"/>
              <a:t>владение </a:t>
            </a:r>
            <a:r>
              <a:rPr lang="ru-RU" dirty="0"/>
              <a:t>навыками самостоятельной постановки целей, планирование деятельности по достижению поставленных целей.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25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10" y="1447800"/>
            <a:ext cx="72805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3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648089" cy="518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45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электромагнитных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3604"/>
            <a:ext cx="7803329" cy="41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87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/>
              <a:t>Федеральный Государственный Образовательный Стандарт (ФГОС) во главу угла ставит развитие личности ребенка. Данная задача требует от учителя нового подхода к организации процесса обучения.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64868"/>
            <a:ext cx="2232248" cy="26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5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Задачи для зачета «Электромагнитные колебания»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А.1.В колебательном контуре индуктивность катушки равна 0,2 Гн, а амплитуда колебаний силы тока 40 мА. Найти энергию электрического поля конденсатора и магнитного поля катушки в тот момент, когда мгновенное значение силы тока в 2 раза меньше амплитудного значения.</a:t>
            </a:r>
          </a:p>
          <a:p>
            <a:r>
              <a:rPr lang="ru-RU" dirty="0"/>
              <a:t>2.Катушка индуктивностью 31 </a:t>
            </a:r>
            <a:r>
              <a:rPr lang="ru-RU" dirty="0" err="1"/>
              <a:t>мГн</a:t>
            </a:r>
            <a:r>
              <a:rPr lang="ru-RU" dirty="0"/>
              <a:t> присоединена к плоскому конденсатору с площадью каждой пластины 20 см2 и расстоянием между ними 1 см. Чему равна диэлектрическая проницаемость среды, заполняющей пространство между пластинами конденсатора, если амплитуда силы тока в контуре 0,2 мА и амплитуда напряжения 10 В?</a:t>
            </a:r>
          </a:p>
          <a:p>
            <a:endParaRPr lang="ru-RU" dirty="0"/>
          </a:p>
          <a:p>
            <a:r>
              <a:rPr lang="ru-RU" dirty="0"/>
              <a:t>3. Рамка площадью 200 см2 вращается с частотой 8 с-1 в магнитном поле индукцией 0,4 Тл. Написать уравнения Ф = Ф(t) и е = e(t), если при t = 0 нормаль к плоскости рамки перпендикулярна линиям индукции поля. Найти амплитуду ЭДС индукции.</a:t>
            </a:r>
          </a:p>
        </p:txBody>
      </p:sp>
    </p:spTree>
    <p:extLst>
      <p:ext uri="{BB962C8B-B14F-4D97-AF65-F5344CB8AC3E}">
        <p14:creationId xmlns:p14="http://schemas.microsoft.com/office/powerpoint/2010/main" val="194058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новой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Лабораторная работа «Измерение длины волны с помощью дифракционной решетки»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86038"/>
            <a:ext cx="3558770" cy="27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132503" cy="40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9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 условиях ФГОС учитель должен уметь организовать деятельность обучающихся таким образом, чтобы создавались условия для формирования как УУД, так и самих предметных 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метапредметных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компетенций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обучающихся.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спользование групповой работы на </a:t>
            </a:r>
            <a:r>
              <a:rPr lang="ru-RU" sz="2800" smtClean="0">
                <a:solidFill>
                  <a:srgbClr val="000000"/>
                </a:solidFill>
                <a:latin typeface="Times New Roman"/>
                <a:ea typeface="Times New Roman"/>
              </a:rPr>
              <a:t>уроке  развивает у школьников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самостоятельность, свободное общение, умение высказывать свою точку зрения, интерес к предмету, умение осознано воспринимать информацию. Современный учитель должен понимать, что лучшее усвоение знаний обучающимися происходит только в процессе их собственной мыслительной деятельности и самостоятельности.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37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Cuprum"/>
              </a:rPr>
              <a:t>Требования к современному уроку по ФГОС</a:t>
            </a:r>
            <a:endParaRPr lang="ru-RU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Урок обязан иметь личностно-ориентированный, индивидуальный характер.</a:t>
            </a:r>
          </a:p>
          <a:p>
            <a:r>
              <a:rPr lang="ru-RU" dirty="0"/>
              <a:t>В приоритете самостоятельная работа учеников, а не учителя.</a:t>
            </a:r>
          </a:p>
          <a:p>
            <a:r>
              <a:rPr lang="ru-RU" dirty="0"/>
              <a:t>Осуществляется практический, </a:t>
            </a:r>
            <a:r>
              <a:rPr lang="ru-RU" dirty="0" err="1"/>
              <a:t>деятельностный</a:t>
            </a:r>
            <a:r>
              <a:rPr lang="ru-RU" dirty="0"/>
              <a:t> подход.</a:t>
            </a:r>
          </a:p>
          <a:p>
            <a:r>
              <a:rPr lang="ru-RU" dirty="0"/>
              <a:t>Каждый урок направлен на развитие универсальных учебных действий (УУД): личностных, коммуникативных, регулятивных и познавательных.</a:t>
            </a:r>
          </a:p>
          <a:p>
            <a:r>
              <a:rPr lang="ru-RU" dirty="0"/>
              <a:t>Авторитарный стиль общения между учеником и учителем уходит в прошлое. Теперь задача учителя — помогать в освоении новых знаний и направлять учебный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2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Царит делова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068960"/>
            <a:ext cx="54726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Хороший урок</a:t>
            </a:r>
            <a:endParaRPr lang="ru-RU" sz="4400" dirty="0"/>
          </a:p>
        </p:txBody>
      </p:sp>
      <p:sp>
        <p:nvSpPr>
          <p:cNvPr id="5" name="Овал 4"/>
          <p:cNvSpPr/>
          <p:nvPr/>
        </p:nvSpPr>
        <p:spPr>
          <a:xfrm>
            <a:off x="287524" y="1196752"/>
            <a:ext cx="363640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Царит деловая творческая обстановка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611560" y="4941168"/>
            <a:ext cx="360040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Ученики охотно вступают в диалог с учителем и друг с другом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48064" y="980728"/>
            <a:ext cx="33123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Желание школьников размышлять  бьет ключом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292080" y="4904508"/>
            <a:ext cx="3538175" cy="1692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Учителем умело продуманы не только методы, но и формы  организации познавательной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70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Индивидуально-обособленная</a:t>
            </a:r>
          </a:p>
          <a:p>
            <a:pPr marL="0" indent="0">
              <a:buNone/>
            </a:pPr>
            <a:r>
              <a:rPr lang="ru-RU" dirty="0" smtClean="0"/>
              <a:t>Фронтальная                           Коллективная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Групповая    </a:t>
            </a: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43808" y="2924944"/>
            <a:ext cx="396044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Виды работы на уроке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6953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– общность людей, объединенных общей деятельностью, единством целей и интересов, взаимной ответственностью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Групповая </a:t>
            </a:r>
            <a:r>
              <a:rPr lang="ru-RU" dirty="0"/>
              <a:t>работа – хороший способ дать ученику проявить себя, показать свои знания. При работе в группах, обсуждая заданную тему друг с другом, высказывая свое мнение, доказывая свою точку зрения ребята чувствуют себя более свободно, чем при обсуждении той же темы с </a:t>
            </a:r>
            <a:r>
              <a:rPr lang="ru-RU" dirty="0" smtClean="0"/>
              <a:t>учителем.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88013"/>
            <a:ext cx="2741290" cy="20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08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Принципы создания групп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Группа от 3-6 человек</a:t>
            </a:r>
          </a:p>
          <a:p>
            <a:r>
              <a:rPr lang="ru-RU" dirty="0" smtClean="0"/>
              <a:t>Состав группы постоянный или меняется в зависимости от задач, содержания, характера учебной деятельности</a:t>
            </a:r>
          </a:p>
          <a:p>
            <a:r>
              <a:rPr lang="ru-RU" dirty="0" smtClean="0"/>
              <a:t>Различные способы формирования групп способствует развитию отношения между детьми, сплочению коллектива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952328" cy="20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Состав групп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619672" y="2276872"/>
            <a:ext cx="3096344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Группа детей  одного уровня подготовленности и обучаемости</a:t>
            </a:r>
            <a:endParaRPr lang="ru-RU" sz="2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923928" y="4080195"/>
            <a:ext cx="3888432" cy="158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Группа детей разного уровня подготовленности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3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Примерные правила работы в группе</a:t>
            </a:r>
            <a:r>
              <a:rPr lang="ru-RU" b="1" dirty="0"/>
              <a:t> 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Уважайте ценности и взгляды каждого участника группы, даже если Вы не согласны с ними.</a:t>
            </a:r>
          </a:p>
          <a:p>
            <a:endParaRPr lang="ru-RU" dirty="0"/>
          </a:p>
          <a:p>
            <a:r>
              <a:rPr lang="ru-RU" dirty="0"/>
              <a:t>Сконцентрируйте внимание на идеях, а не на людях, которые их высказывают.</a:t>
            </a:r>
          </a:p>
          <a:p>
            <a:endParaRPr lang="ru-RU" dirty="0"/>
          </a:p>
          <a:p>
            <a:r>
              <a:rPr lang="ru-RU" dirty="0"/>
              <a:t>Предоставляйте возможность высказаться каждому участнику группы, если он захочет.</a:t>
            </a:r>
          </a:p>
          <a:p>
            <a:endParaRPr lang="ru-RU" dirty="0"/>
          </a:p>
          <a:p>
            <a:r>
              <a:rPr lang="ru-RU" dirty="0"/>
              <a:t>Защищая свою точку зрения, будьте открытыми для восприятия чужих идей, мнений и интересов других участников.</a:t>
            </a:r>
          </a:p>
          <a:p>
            <a:endParaRPr lang="ru-RU" dirty="0"/>
          </a:p>
          <a:p>
            <a:r>
              <a:rPr lang="ru-RU" dirty="0"/>
              <a:t>Помогайте создать открытую, конструктивную атмосферу в группе.</a:t>
            </a:r>
          </a:p>
          <a:p>
            <a:endParaRPr lang="ru-RU" dirty="0"/>
          </a:p>
          <a:p>
            <a:r>
              <a:rPr lang="ru-RU" dirty="0"/>
              <a:t>Старайтесь, чтобы Ваши замечания были краткими и по существу.</a:t>
            </a:r>
          </a:p>
        </p:txBody>
      </p:sp>
    </p:spTree>
    <p:extLst>
      <p:ext uri="{BB962C8B-B14F-4D97-AF65-F5344CB8AC3E}">
        <p14:creationId xmlns:p14="http://schemas.microsoft.com/office/powerpoint/2010/main" val="228182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</TotalTime>
  <Words>828</Words>
  <Application>Microsoft Office PowerPoint</Application>
  <PresentationFormat>Экран (4:3)</PresentationFormat>
  <Paragraphs>100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Организация групповой работы на уроках физики в рамках ФГОС ООО</vt:lpstr>
      <vt:lpstr>Презентация PowerPoint</vt:lpstr>
      <vt:lpstr>Требования к современному уроку по ФГОС</vt:lpstr>
      <vt:lpstr>Презентация PowerPoint</vt:lpstr>
      <vt:lpstr>Презентация PowerPoint</vt:lpstr>
      <vt:lpstr>Группа – общность людей, объединенных общей деятельностью, единством целей и интересов, взаимной ответственностью.</vt:lpstr>
      <vt:lpstr>Принципы создания групп</vt:lpstr>
      <vt:lpstr>Состав групп</vt:lpstr>
      <vt:lpstr>Примерные правила работы в группе :</vt:lpstr>
      <vt:lpstr>Этапы организации группового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Групповая форма работы</vt:lpstr>
      <vt:lpstr>Работа в группе формирует:</vt:lpstr>
      <vt:lpstr>10 класс</vt:lpstr>
      <vt:lpstr>Презентация PowerPoint</vt:lpstr>
      <vt:lpstr> Шкала электромагнитных волн</vt:lpstr>
      <vt:lpstr>Задачи для зачета «Электромагнитные колебания»</vt:lpstr>
      <vt:lpstr>Изучение новой темы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групповой работы на уроках физики в рамках ФГОС ООО</dc:title>
  <dc:creator>Наталья</dc:creator>
  <cp:lastModifiedBy>Наталья</cp:lastModifiedBy>
  <cp:revision>16</cp:revision>
  <dcterms:created xsi:type="dcterms:W3CDTF">2018-10-31T13:32:41Z</dcterms:created>
  <dcterms:modified xsi:type="dcterms:W3CDTF">2018-10-31T16:29:08Z</dcterms:modified>
</cp:coreProperties>
</file>