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332" r:id="rId4"/>
    <p:sldId id="333" r:id="rId5"/>
    <p:sldId id="334" r:id="rId6"/>
    <p:sldId id="335" r:id="rId7"/>
    <p:sldId id="336" r:id="rId8"/>
    <p:sldId id="337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57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A2CD1-15D0-4D94-B943-2BB5FEAD9A68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5F6BC-34CE-485A-A85B-600E16606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D6E-6496-401D-BC72-89F7233797B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D6E-6496-401D-BC72-89F7233797B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D6E-6496-401D-BC72-89F7233797B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D6E-6496-401D-BC72-89F7233797B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D6E-6496-401D-BC72-89F7233797B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D6E-6496-401D-BC72-89F7233797B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D6E-6496-401D-BC72-89F7233797B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D6E-6496-401D-BC72-89F7233797B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D6E-6496-401D-BC72-89F7233797B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D6E-6496-401D-BC72-89F7233797B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0D6E-6496-401D-BC72-89F7233797B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10D6E-6496-401D-BC72-89F7233797B5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4C7D-2C86-4224-AA91-F9DB8CA0D2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gif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3.png"/><Relationship Id="rId7" Type="http://schemas.openxmlformats.org/officeDocument/2006/relationships/image" Target="../media/image3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1.gif"/><Relationship Id="rId9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image" Target="../media/image68.png"/><Relationship Id="rId3" Type="http://schemas.openxmlformats.org/officeDocument/2006/relationships/image" Target="../media/image59.png"/><Relationship Id="rId7" Type="http://schemas.openxmlformats.org/officeDocument/2006/relationships/image" Target="../media/image62.png"/><Relationship Id="rId12" Type="http://schemas.openxmlformats.org/officeDocument/2006/relationships/image" Target="../media/image67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1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5" Type="http://schemas.openxmlformats.org/officeDocument/2006/relationships/image" Target="../media/image70.png"/><Relationship Id="rId10" Type="http://schemas.openxmlformats.org/officeDocument/2006/relationships/image" Target="../media/image65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64.png"/><Relationship Id="rId14" Type="http://schemas.openxmlformats.org/officeDocument/2006/relationships/image" Target="../media/image6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7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6.png"/><Relationship Id="rId11" Type="http://schemas.openxmlformats.org/officeDocument/2006/relationships/image" Target="../media/image81.png"/><Relationship Id="rId5" Type="http://schemas.openxmlformats.org/officeDocument/2006/relationships/image" Target="../media/image75.png"/><Relationship Id="rId10" Type="http://schemas.openxmlformats.org/officeDocument/2006/relationships/image" Target="../media/image80.emf"/><Relationship Id="rId4" Type="http://schemas.openxmlformats.org/officeDocument/2006/relationships/image" Target="../media/image74.png"/><Relationship Id="rId9" Type="http://schemas.openxmlformats.org/officeDocument/2006/relationships/image" Target="../media/image7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fipi.ru/sites/default/files/document/1482761372/fi_ege_2017.zip" TargetMode="External"/><Relationship Id="rId2" Type="http://schemas.openxmlformats.org/officeDocument/2006/relationships/hyperlink" Target="http://fipi.ru/sites/default/files/document/1471851265/fizika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85.142.162.119/os11/xmodules/qprint/index.php?theme_guid=ccacefce9241e311b8c7001fc68344c9&amp;proj_guid=BA1F39653304A5B041B656915DC36B38" TargetMode="External"/><Relationship Id="rId4" Type="http://schemas.openxmlformats.org/officeDocument/2006/relationships/hyperlink" Target="http://85.142.162.119/os11/xmodules/qprint/qsearch.php?theme_guid=ccacefce9241e311b8c7001fc68344c9&amp;proj_guid=BA1F39653304A5B041B656915DC36B3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ru-RU" b="1" dirty="0" smtClean="0"/>
              <a:t>Решение задач ЕГЭ части С. </a:t>
            </a:r>
            <a:r>
              <a:rPr lang="ru-RU" b="1" dirty="0" smtClean="0"/>
              <a:t>Магнитное поле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886200"/>
            <a:ext cx="8501122" cy="1752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Учитель физики: Попова И.А.,</a:t>
            </a:r>
          </a:p>
          <a:p>
            <a:r>
              <a:rPr lang="ru-RU" sz="2800" dirty="0" smtClean="0"/>
              <a:t> МНОУ гимназия № 1 имени </a:t>
            </a:r>
            <a:r>
              <a:rPr lang="ru-RU" sz="2800" dirty="0" err="1" smtClean="0"/>
              <a:t>Тасирова</a:t>
            </a:r>
            <a:r>
              <a:rPr lang="ru-RU" sz="2800" dirty="0" smtClean="0"/>
              <a:t> Г.Х. г. Белово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5929330"/>
            <a:ext cx="1895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Кемерово, 2017 г.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285728"/>
            <a:ext cx="8229600" cy="1042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Кузбасский региональный институт повышения квалификации и переподготовки работников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undefine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14290"/>
            <a:ext cx="1628777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1285884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6" name="Группа 5"/>
          <p:cNvGrpSpPr/>
          <p:nvPr/>
        </p:nvGrpSpPr>
        <p:grpSpPr>
          <a:xfrm>
            <a:off x="1643042" y="214290"/>
            <a:ext cx="5429284" cy="461665"/>
            <a:chOff x="1643042" y="214290"/>
            <a:chExt cx="5429284" cy="461665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643042" y="214290"/>
              <a:ext cx="31216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/>
                <a:t>По </a:t>
              </a:r>
              <a:r>
                <a:rPr lang="en-US" sz="2400" dirty="0" smtClean="0"/>
                <a:t>II</a:t>
              </a:r>
              <a:r>
                <a:rPr lang="ru-RU" sz="2400" dirty="0" smtClean="0"/>
                <a:t> закону Ньютона:</a:t>
              </a:r>
              <a:endParaRPr lang="ru-RU" sz="2400" dirty="0"/>
            </a:p>
          </p:txBody>
        </p:sp>
        <p:pic>
          <p:nvPicPr>
            <p:cNvPr id="5" name="Рисунок 4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57752" y="285728"/>
              <a:ext cx="2214574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" name="Рисунок 6" descr="D:\Documents and Settings\Ирина\Мои документы\ЕГЭ\A5E15F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5206" y="214290"/>
            <a:ext cx="171451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ая выноска 7"/>
          <p:cNvSpPr/>
          <p:nvPr/>
        </p:nvSpPr>
        <p:spPr>
          <a:xfrm>
            <a:off x="1714448" y="3000372"/>
            <a:ext cx="7429552" cy="571504"/>
          </a:xfrm>
          <a:prstGeom prst="wedgeRectCallout">
            <a:avLst>
              <a:gd name="adj1" fmla="val 30414"/>
              <a:gd name="adj2" fmla="val -241264"/>
            </a:avLst>
          </a:prstGeom>
          <a:gradFill>
            <a:gsLst>
              <a:gs pos="0">
                <a:schemeClr val="tx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FF0000"/>
                </a:solidFill>
              </a:rPr>
              <a:t>По правилу левой руки сила Ампера направлена вверх</a:t>
            </a:r>
            <a:endParaRPr lang="ru-RU" sz="2400" b="1" dirty="0">
              <a:solidFill>
                <a:srgbClr val="FF0000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714480" y="714356"/>
            <a:ext cx="5572164" cy="1143008"/>
            <a:chOff x="1714480" y="714356"/>
            <a:chExt cx="5572164" cy="114300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714480" y="714356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Сила Ампера равна</a:t>
              </a:r>
              <a:endParaRPr lang="ru-RU" sz="2400" dirty="0"/>
            </a:p>
          </p:txBody>
        </p:sp>
        <p:pic>
          <p:nvPicPr>
            <p:cNvPr id="10" name="Рисунок 9"/>
            <p:cNvPicPr/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143240" y="1142984"/>
              <a:ext cx="4143404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Равно 11"/>
          <p:cNvSpPr/>
          <p:nvPr/>
        </p:nvSpPr>
        <p:spPr>
          <a:xfrm rot="20325419">
            <a:off x="4346903" y="632986"/>
            <a:ext cx="1643074" cy="642942"/>
          </a:xfrm>
          <a:prstGeom prst="mathEqual">
            <a:avLst/>
          </a:prstGeom>
          <a:gradFill>
            <a:gsLst>
              <a:gs pos="0">
                <a:schemeClr val="tx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 smtClean="0">
              <a:solidFill>
                <a:srgbClr val="FF0000"/>
              </a:solidFill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14678" y="1857364"/>
            <a:ext cx="257176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Группа 15"/>
          <p:cNvGrpSpPr/>
          <p:nvPr/>
        </p:nvGrpSpPr>
        <p:grpSpPr>
          <a:xfrm>
            <a:off x="1714480" y="2214554"/>
            <a:ext cx="2786082" cy="928694"/>
            <a:chOff x="1714480" y="2214554"/>
            <a:chExt cx="2786082" cy="92869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714480" y="2214554"/>
              <a:ext cx="111870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/>
                <a:t>откуда </a:t>
              </a:r>
              <a:endParaRPr lang="ru-RU" sz="2400" dirty="0"/>
            </a:p>
          </p:txBody>
        </p:sp>
        <p:pic>
          <p:nvPicPr>
            <p:cNvPr id="15" name="Рисунок 14"/>
            <p:cNvPicPr/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928926" y="2428868"/>
              <a:ext cx="1571636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" name="Группа 18"/>
          <p:cNvGrpSpPr/>
          <p:nvPr/>
        </p:nvGrpSpPr>
        <p:grpSpPr>
          <a:xfrm>
            <a:off x="2357422" y="3500438"/>
            <a:ext cx="5654682" cy="1951980"/>
            <a:chOff x="2357422" y="3500438"/>
            <a:chExt cx="5654682" cy="1951980"/>
          </a:xfrm>
        </p:grpSpPr>
        <p:pic>
          <p:nvPicPr>
            <p:cNvPr id="17" name="Рисунок 16"/>
            <p:cNvPicPr/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357422" y="3500438"/>
              <a:ext cx="3481405" cy="1304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Прямоугольник 17"/>
            <p:cNvSpPr/>
            <p:nvPr/>
          </p:nvSpPr>
          <p:spPr>
            <a:xfrm>
              <a:off x="5643570" y="4929198"/>
              <a:ext cx="236853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i="1" dirty="0" smtClean="0">
                  <a:solidFill>
                    <a:srgbClr val="FF0000"/>
                  </a:solidFill>
                </a:rPr>
                <a:t>Ответ: 200 г.</a:t>
              </a:r>
              <a:endParaRPr lang="ru-RU" sz="28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3116"/>
            <a:ext cx="86439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 прямому горизонтальному проводнику длиной </a:t>
            </a:r>
            <a:r>
              <a:rPr lang="ru-RU" sz="2400" b="1" i="1" dirty="0" smtClean="0"/>
              <a:t>1 м</a:t>
            </a:r>
            <a:r>
              <a:rPr lang="ru-RU" sz="2400" dirty="0" smtClean="0"/>
              <a:t> с площадью поперечного сечения </a:t>
            </a:r>
            <a:r>
              <a:rPr lang="ru-RU" sz="2400" b="1" i="1" dirty="0" smtClean="0"/>
              <a:t>1,25 • 10</a:t>
            </a:r>
            <a:r>
              <a:rPr lang="ru-RU" sz="2400" b="1" i="1" baseline="30000" dirty="0" smtClean="0"/>
              <a:t>-5</a:t>
            </a:r>
            <a:r>
              <a:rPr lang="ru-RU" sz="2400" b="1" i="1" dirty="0" smtClean="0"/>
              <a:t> м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, подвешенному с помощью двух одинаковых невесомых пружинок жесткостью </a:t>
            </a:r>
            <a:r>
              <a:rPr lang="ru-RU" sz="2400" b="1" i="1" dirty="0" smtClean="0"/>
              <a:t>100 Н/м</a:t>
            </a:r>
            <a:r>
              <a:rPr lang="ru-RU" sz="2400" dirty="0" smtClean="0"/>
              <a:t>, течет ток </a:t>
            </a:r>
            <a:r>
              <a:rPr lang="en-US" sz="2400" b="1" i="1" dirty="0" smtClean="0"/>
              <a:t>I</a:t>
            </a:r>
            <a:r>
              <a:rPr lang="ru-RU" sz="2400" b="1" i="1" dirty="0" smtClean="0"/>
              <a:t> = 10 А</a:t>
            </a:r>
            <a:r>
              <a:rPr lang="ru-RU" sz="2400" dirty="0" smtClean="0"/>
              <a:t> (см. рисунок). Какой угол </a:t>
            </a:r>
            <a:r>
              <a:rPr lang="ru-RU" sz="2400" b="1" i="1" dirty="0" err="1" smtClean="0"/>
              <a:t>α</a:t>
            </a:r>
            <a:r>
              <a:rPr lang="ru-RU" sz="2400" dirty="0" err="1" smtClean="0"/>
              <a:t> </a:t>
            </a:r>
            <a:r>
              <a:rPr lang="ru-RU" sz="2400" dirty="0" smtClean="0"/>
              <a:t>составляют оси пружинок с вертикалью при включении вертикального магнитного поля с индукцией </a:t>
            </a:r>
            <a:r>
              <a:rPr lang="ru-RU" sz="2400" b="1" i="1" dirty="0" smtClean="0"/>
              <a:t>В = 0,1 Тл</a:t>
            </a:r>
            <a:r>
              <a:rPr lang="ru-RU" sz="2400" dirty="0" smtClean="0"/>
              <a:t>, если абсолютное удлинение каждой из пружинок при этом составляет </a:t>
            </a:r>
            <a:r>
              <a:rPr lang="ru-RU" sz="2400" b="1" i="1" dirty="0" smtClean="0"/>
              <a:t>7 • 10</a:t>
            </a:r>
            <a:r>
              <a:rPr lang="ru-RU" sz="2400" b="1" i="1" baseline="30000" dirty="0" smtClean="0"/>
              <a:t>-3</a:t>
            </a:r>
            <a:r>
              <a:rPr lang="ru-RU" sz="2400" b="1" i="1" dirty="0" smtClean="0"/>
              <a:t> м</a:t>
            </a:r>
            <a:r>
              <a:rPr lang="ru-RU" sz="2400" dirty="0" smtClean="0"/>
              <a:t>? (Плотность материала проводника — </a:t>
            </a:r>
            <a:r>
              <a:rPr lang="ru-RU" sz="2400" b="1" i="1" dirty="0" smtClean="0"/>
              <a:t>8 • 10</a:t>
            </a:r>
            <a:r>
              <a:rPr lang="ru-RU" sz="2400" b="1" i="1" baseline="30000" dirty="0" smtClean="0"/>
              <a:t>3</a:t>
            </a:r>
            <a:r>
              <a:rPr lang="ru-RU" sz="2400" b="1" i="1" dirty="0" smtClean="0"/>
              <a:t> кг/м</a:t>
            </a:r>
            <a:r>
              <a:rPr lang="ru-RU" sz="2400" baseline="30000" dirty="0" smtClean="0"/>
              <a:t>3</a:t>
            </a:r>
            <a:r>
              <a:rPr lang="ru-RU" sz="2400" dirty="0" smtClean="0"/>
              <a:t>.)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3.3.3. Сила Ампера, её направление и величина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642910" y="5643578"/>
            <a:ext cx="8001056" cy="1000132"/>
          </a:xfrm>
          <a:prstGeom prst="wedgeRectCallout">
            <a:avLst>
              <a:gd name="adj1" fmla="val 14604"/>
              <a:gd name="adj2" fmla="val -94168"/>
            </a:avLst>
          </a:prstGeom>
          <a:gradFill>
            <a:gsLst>
              <a:gs pos="0">
                <a:schemeClr val="tx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Важно умение разложить силы на горизонтальные и вертикальные составляющие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8" name="Рисунок 7" descr="http://irinai4.narod.ru/Zadathi_EGE/Magnitnoye_pole/mini4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71480"/>
            <a:ext cx="407196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rinai4.narod.ru/Zadathi_EGE/Magnitnoye_pole/mini4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14290"/>
            <a:ext cx="3762383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11077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82" y="285728"/>
            <a:ext cx="14954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 стрелкой 5"/>
          <p:cNvCxnSpPr/>
          <p:nvPr/>
        </p:nvCxnSpPr>
        <p:spPr>
          <a:xfrm flipH="1">
            <a:off x="6677034" y="942952"/>
            <a:ext cx="1357322" cy="1588"/>
          </a:xfrm>
          <a:prstGeom prst="straightConnector1">
            <a:avLst/>
          </a:prstGeom>
          <a:ln w="63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6713547" y="1477943"/>
            <a:ext cx="1643074" cy="1588"/>
          </a:xfrm>
          <a:prstGeom prst="straightConnector1">
            <a:avLst/>
          </a:prstGeom>
          <a:ln w="63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77034" y="871514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</a:rPr>
              <a:t>x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7820042" y="180020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13" idx="1"/>
          </p:cNvCxnSpPr>
          <p:nvPr/>
        </p:nvCxnSpPr>
        <p:spPr>
          <a:xfrm rot="5400000">
            <a:off x="7098197" y="1450483"/>
            <a:ext cx="873775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534290" y="165733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mg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V="1">
            <a:off x="7534290" y="657200"/>
            <a:ext cx="457200" cy="3587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19976" y="228572"/>
            <a:ext cx="714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F</a:t>
            </a:r>
            <a:r>
              <a:rPr lang="ru-RU" sz="2400" b="1" i="1" baseline="-25000" dirty="0" err="1" smtClean="0">
                <a:solidFill>
                  <a:srgbClr val="FF0000"/>
                </a:solidFill>
              </a:rPr>
              <a:t>упр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7391414" y="30001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6677034" y="942952"/>
            <a:ext cx="857256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605596" y="51432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62720" y="44288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F</a:t>
            </a:r>
            <a:r>
              <a:rPr lang="en-US" sz="2400" b="1" i="1" baseline="-25000" dirty="0" smtClean="0">
                <a:solidFill>
                  <a:srgbClr val="FF0000"/>
                </a:solidFill>
              </a:rPr>
              <a:t>A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1857356" y="428604"/>
            <a:ext cx="4298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 проводник действуют силы: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сила тяжести: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1785918" y="0"/>
            <a:ext cx="52149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Выберем оси координат (вид сбоку)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4" name="Рисунок 23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928670"/>
            <a:ext cx="135732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" name="Группа 26"/>
          <p:cNvGrpSpPr/>
          <p:nvPr/>
        </p:nvGrpSpPr>
        <p:grpSpPr>
          <a:xfrm>
            <a:off x="1928794" y="1285860"/>
            <a:ext cx="4214836" cy="785818"/>
            <a:chOff x="1928794" y="1285860"/>
            <a:chExt cx="4214836" cy="785818"/>
          </a:xfrm>
        </p:grpSpPr>
        <p:sp>
          <p:nvSpPr>
            <p:cNvPr id="25" name="Rectangle 4"/>
            <p:cNvSpPr>
              <a:spLocks noChangeArrowheads="1"/>
            </p:cNvSpPr>
            <p:nvPr/>
          </p:nvSpPr>
          <p:spPr bwMode="auto">
            <a:xfrm>
              <a:off x="1928794" y="1285860"/>
              <a:ext cx="36638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</a:rPr>
                <a:t>2 силы упругости пружин: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pic>
          <p:nvPicPr>
            <p:cNvPr id="88069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580924" y="1714488"/>
              <a:ext cx="1562706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2" name="Группа 31"/>
          <p:cNvGrpSpPr/>
          <p:nvPr/>
        </p:nvGrpSpPr>
        <p:grpSpPr>
          <a:xfrm>
            <a:off x="1857356" y="1943084"/>
            <a:ext cx="7286644" cy="888153"/>
            <a:chOff x="1857356" y="1943084"/>
            <a:chExt cx="7286644" cy="888153"/>
          </a:xfrm>
        </p:grpSpPr>
        <p:sp>
          <p:nvSpPr>
            <p:cNvPr id="8" name="TextBox 7"/>
            <p:cNvSpPr txBox="1"/>
            <p:nvPr/>
          </p:nvSpPr>
          <p:spPr>
            <a:xfrm>
              <a:off x="7248538" y="1943084"/>
              <a:ext cx="4286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solidFill>
                    <a:srgbClr val="002060"/>
                  </a:solidFill>
                </a:rPr>
                <a:t>y</a:t>
              </a:r>
              <a:endParaRPr lang="ru-RU" sz="2000" b="1" i="1" dirty="0">
                <a:solidFill>
                  <a:srgbClr val="002060"/>
                </a:solidFill>
              </a:endParaRPr>
            </a:p>
          </p:txBody>
        </p:sp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1857356" y="2000240"/>
              <a:ext cx="7286644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</a:rPr>
                <a:t>сила Ампера (</a:t>
              </a:r>
              <a:r>
                <a:rPr kumimoji="0" lang="ru-RU" sz="2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</a:rPr>
                <a:t>направление определяем по правилу левой руки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Times New Roman" pitchFamily="18" charset="0"/>
                </a:rPr>
                <a:t>: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pic>
          <p:nvPicPr>
            <p:cNvPr id="88070" name="Picture 6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714744" y="2428868"/>
              <a:ext cx="4143404" cy="382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38" name="Группа 37"/>
          <p:cNvGrpSpPr/>
          <p:nvPr/>
        </p:nvGrpSpPr>
        <p:grpSpPr>
          <a:xfrm>
            <a:off x="1857356" y="2786058"/>
            <a:ext cx="7286644" cy="895191"/>
            <a:chOff x="1857356" y="2786058"/>
            <a:chExt cx="7286644" cy="895191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857356" y="2786058"/>
              <a:ext cx="72866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Условие равновесия проводника (</a:t>
              </a:r>
              <a:r>
                <a:rPr lang="en-US" sz="2400" dirty="0" smtClean="0"/>
                <a:t>I </a:t>
              </a:r>
              <a:r>
                <a:rPr lang="ru-RU" sz="2400" dirty="0" smtClean="0"/>
                <a:t>закон Ньютона):</a:t>
              </a:r>
              <a:endParaRPr lang="ru-RU" sz="2400" dirty="0"/>
            </a:p>
          </p:txBody>
        </p:sp>
        <p:pic>
          <p:nvPicPr>
            <p:cNvPr id="88072" name="Picture 8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857620" y="3143248"/>
              <a:ext cx="2400311" cy="538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0" name="Группа 39"/>
          <p:cNvGrpSpPr/>
          <p:nvPr/>
        </p:nvGrpSpPr>
        <p:grpSpPr>
          <a:xfrm>
            <a:off x="0" y="3643314"/>
            <a:ext cx="9144000" cy="1452570"/>
            <a:chOff x="0" y="3643314"/>
            <a:chExt cx="9144000" cy="1452570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0" y="3643314"/>
              <a:ext cx="42754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/>
                <a:t>В проекциях на оси координат:</a:t>
              </a:r>
              <a:endParaRPr lang="ru-RU" sz="2400" dirty="0"/>
            </a:p>
          </p:txBody>
        </p:sp>
        <p:pic>
          <p:nvPicPr>
            <p:cNvPr id="39" name="Рисунок 38"/>
            <p:cNvPicPr/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143372" y="3714752"/>
              <a:ext cx="5000628" cy="1381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8073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85786" y="4286256"/>
            <a:ext cx="2357455" cy="880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4" name="Группа 43"/>
          <p:cNvGrpSpPr/>
          <p:nvPr/>
        </p:nvGrpSpPr>
        <p:grpSpPr>
          <a:xfrm>
            <a:off x="5857884" y="3523935"/>
            <a:ext cx="1332241" cy="690883"/>
            <a:chOff x="5857884" y="3523935"/>
            <a:chExt cx="1332241" cy="690883"/>
          </a:xfrm>
        </p:grpSpPr>
        <p:sp>
          <p:nvSpPr>
            <p:cNvPr id="42" name="Стрелка вправо 41"/>
            <p:cNvSpPr/>
            <p:nvPr/>
          </p:nvSpPr>
          <p:spPr>
            <a:xfrm rot="16200000">
              <a:off x="5750727" y="3750471"/>
              <a:ext cx="571504" cy="357190"/>
            </a:xfrm>
            <a:prstGeom prst="rightArrow">
              <a:avLst/>
            </a:prstGeom>
            <a:gradFill>
              <a:gsLst>
                <a:gs pos="0">
                  <a:schemeClr val="tx1">
                    <a:lumMod val="20000"/>
                    <a:lumOff val="80000"/>
                  </a:schemeClr>
                </a:gs>
                <a:gs pos="50000">
                  <a:schemeClr val="bg1"/>
                </a:gs>
                <a:gs pos="100000">
                  <a:schemeClr val="tx1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3" name="Стрелка вправо 42"/>
            <p:cNvSpPr/>
            <p:nvPr/>
          </p:nvSpPr>
          <p:spPr>
            <a:xfrm rot="12135600">
              <a:off x="6618621" y="3523935"/>
              <a:ext cx="571504" cy="357190"/>
            </a:xfrm>
            <a:prstGeom prst="rightArrow">
              <a:avLst/>
            </a:prstGeom>
            <a:gradFill>
              <a:gsLst>
                <a:gs pos="0">
                  <a:schemeClr val="tx1">
                    <a:lumMod val="20000"/>
                    <a:lumOff val="80000"/>
                  </a:schemeClr>
                </a:gs>
                <a:gs pos="50000">
                  <a:schemeClr val="bg1"/>
                </a:gs>
                <a:gs pos="100000">
                  <a:schemeClr val="tx1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45" name="Левая фигурная скобка 44"/>
          <p:cNvSpPr/>
          <p:nvPr/>
        </p:nvSpPr>
        <p:spPr>
          <a:xfrm>
            <a:off x="571472" y="4143380"/>
            <a:ext cx="214314" cy="1214446"/>
          </a:xfrm>
          <a:prstGeom prst="lef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8" name="Группа 47"/>
          <p:cNvGrpSpPr/>
          <p:nvPr/>
        </p:nvGrpSpPr>
        <p:grpSpPr>
          <a:xfrm>
            <a:off x="0" y="5000636"/>
            <a:ext cx="8143900" cy="661463"/>
            <a:chOff x="0" y="5500701"/>
            <a:chExt cx="8143900" cy="661463"/>
          </a:xfrm>
        </p:grpSpPr>
        <p:sp>
          <p:nvSpPr>
            <p:cNvPr id="88074" name="Rectangle 10"/>
            <p:cNvSpPr>
              <a:spLocks noChangeArrowheads="1"/>
            </p:cNvSpPr>
            <p:nvPr/>
          </p:nvSpPr>
          <p:spPr bwMode="auto">
            <a:xfrm>
              <a:off x="0" y="5643578"/>
              <a:ext cx="5700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Times New Roman" pitchFamily="18" charset="0"/>
                  <a:cs typeface="Times New Roman" pitchFamily="18" charset="0"/>
                </a:rPr>
                <a:t>Разделим второе равенство на первое: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pic>
          <p:nvPicPr>
            <p:cNvPr id="88075" name="Picture 11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5643570" y="5500701"/>
              <a:ext cx="2500330" cy="661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51" name="Группа 50"/>
          <p:cNvGrpSpPr/>
          <p:nvPr/>
        </p:nvGrpSpPr>
        <p:grpSpPr>
          <a:xfrm>
            <a:off x="0" y="5572141"/>
            <a:ext cx="4429124" cy="461665"/>
            <a:chOff x="0" y="6072206"/>
            <a:chExt cx="4429124" cy="461665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0" y="6072206"/>
              <a:ext cx="221457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Масса провода: </a:t>
              </a:r>
              <a:endParaRPr lang="ru-RU" sz="2400" dirty="0"/>
            </a:p>
          </p:txBody>
        </p:sp>
        <p:pic>
          <p:nvPicPr>
            <p:cNvPr id="88076" name="Picture 12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2285984" y="6153578"/>
              <a:ext cx="2143140" cy="298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52" name="Прямая со стрелкой 51"/>
          <p:cNvCxnSpPr/>
          <p:nvPr/>
        </p:nvCxnSpPr>
        <p:spPr>
          <a:xfrm rot="16200000" flipH="1">
            <a:off x="4464843" y="3464719"/>
            <a:ext cx="2214578" cy="857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4429124" y="5572141"/>
            <a:ext cx="1214446" cy="2303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8078" name="Picture 1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500694" y="5000636"/>
            <a:ext cx="3424980" cy="78581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grpSp>
        <p:nvGrpSpPr>
          <p:cNvPr id="65" name="Группа 64"/>
          <p:cNvGrpSpPr/>
          <p:nvPr/>
        </p:nvGrpSpPr>
        <p:grpSpPr>
          <a:xfrm>
            <a:off x="285720" y="5857892"/>
            <a:ext cx="8292990" cy="1000108"/>
            <a:chOff x="285720" y="5857892"/>
            <a:chExt cx="8292990" cy="1000108"/>
          </a:xfrm>
        </p:grpSpPr>
        <p:pic>
          <p:nvPicPr>
            <p:cNvPr id="88079" name="Picture 15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285720" y="5857892"/>
              <a:ext cx="4193224" cy="1000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8080" name="Rectangle 16"/>
            <p:cNvSpPr>
              <a:spLocks noChangeArrowheads="1"/>
            </p:cNvSpPr>
            <p:nvPr/>
          </p:nvSpPr>
          <p:spPr bwMode="auto">
            <a:xfrm>
              <a:off x="6000760" y="6334780"/>
              <a:ext cx="257795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Ответ: </a:t>
              </a:r>
              <a:r>
                <a:rPr kumimoji="0" lang="ru-RU" sz="2800" b="1" i="1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α </a:t>
              </a:r>
              <a:r>
                <a:rPr kumimoji="0" lang="ru-RU" sz="28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= 45</a:t>
              </a:r>
              <a:r>
                <a:rPr kumimoji="0" lang="ru-RU" sz="2800" b="1" i="1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0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6" grpId="0"/>
      <p:bldP spid="21" grpId="0"/>
      <p:bldP spid="88068" grpId="0"/>
      <p:bldP spid="23" grpId="0"/>
      <p:bldP spid="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71480"/>
            <a:ext cx="864399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B2BC59 На проводящих рельсах, проложенных по наклонной плоскости, в однородном вертикальном магнитном поле </a:t>
            </a:r>
            <a:r>
              <a:rPr lang="ru-RU" sz="2400" b="1" i="1" dirty="0" smtClean="0"/>
              <a:t>B</a:t>
            </a:r>
            <a:r>
              <a:rPr lang="ru-RU" sz="2400" dirty="0" smtClean="0"/>
              <a:t> находится горизонтальный прямой проводник прямоугольного сечения массой </a:t>
            </a:r>
            <a:r>
              <a:rPr lang="ru-RU" sz="2400" b="1" i="1" dirty="0" err="1" smtClean="0"/>
              <a:t>m</a:t>
            </a:r>
            <a:r>
              <a:rPr lang="ru-RU" sz="2400" b="1" i="1" dirty="0" smtClean="0"/>
              <a:t> = 20 г</a:t>
            </a:r>
            <a:r>
              <a:rPr lang="ru-RU" sz="2400" dirty="0" smtClean="0"/>
              <a:t>. Плоскость наклонена к горизонту под углом </a:t>
            </a:r>
            <a:r>
              <a:rPr lang="ru-RU" sz="2400" b="1" i="1" dirty="0" err="1" smtClean="0"/>
              <a:t>α </a:t>
            </a:r>
            <a:r>
              <a:rPr lang="ru-RU" sz="2400" b="1" i="1" dirty="0" smtClean="0"/>
              <a:t>= 30°</a:t>
            </a:r>
            <a:r>
              <a:rPr lang="ru-RU" sz="2400" dirty="0" smtClean="0"/>
              <a:t>. Расстояние между рельсами </a:t>
            </a:r>
            <a:r>
              <a:rPr lang="ru-RU" sz="2400" b="1" i="1" dirty="0" smtClean="0"/>
              <a:t>L = 40 см</a:t>
            </a:r>
            <a:r>
              <a:rPr lang="ru-RU" sz="2400" dirty="0" smtClean="0"/>
              <a:t>. Когда рельсы подключены к источнику напряжения, по проводнику протекает постоянный ток </a:t>
            </a:r>
            <a:r>
              <a:rPr lang="ru-RU" sz="2400" b="1" i="1" dirty="0" smtClean="0"/>
              <a:t>I = 11 A</a:t>
            </a:r>
            <a:r>
              <a:rPr lang="ru-RU" sz="2400" dirty="0" smtClean="0"/>
              <a:t>. При этом проводник поступательно движется вверх по рельсам равномерно и прямолинейно. Коэффициент трения между проводником и рельсами </a:t>
            </a:r>
            <a:r>
              <a:rPr lang="ru-RU" sz="2400" b="1" i="1" dirty="0" err="1" smtClean="0"/>
              <a:t>μ </a:t>
            </a:r>
            <a:r>
              <a:rPr lang="ru-RU" sz="2400" b="1" i="1" dirty="0" smtClean="0"/>
              <a:t>= 0,2</a:t>
            </a:r>
            <a:r>
              <a:rPr lang="ru-RU" sz="2400" dirty="0" smtClean="0"/>
              <a:t>. Чему равен модуль индукции магнитного поля </a:t>
            </a:r>
            <a:r>
              <a:rPr lang="ru-RU" sz="2400" b="1" i="1" dirty="0" smtClean="0"/>
              <a:t>В</a:t>
            </a:r>
            <a:r>
              <a:rPr lang="ru-RU" sz="2400" dirty="0" smtClean="0"/>
              <a:t>?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3.3.3. Сила Ампера, её направление и величина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642910" y="4929198"/>
            <a:ext cx="5786478" cy="1571636"/>
          </a:xfrm>
          <a:prstGeom prst="wedgeRectCallout">
            <a:avLst>
              <a:gd name="adj1" fmla="val 25775"/>
              <a:gd name="adj2" fmla="val -83134"/>
            </a:avLst>
          </a:prstGeom>
          <a:gradFill>
            <a:gsLst>
              <a:gs pos="0">
                <a:schemeClr val="tx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Важно умение разложить силы на горизонтальные и вертикальные составляющие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http://www.fipi.ru/os11/docs/BA1F39653304A5B041B656915DC36B38/questions/D124298CF307BC5A42981DF2B277A537(copy2)/xs3qstsrcD124298CF307BC5A42981DF2B277A537_1_129112615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071942"/>
            <a:ext cx="24003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357694"/>
            <a:ext cx="685804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1571636" cy="2571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 descr="http://www.fipi.ru/os11/docs/BA1F39653304A5B041B656915DC36B38/questions/D124298CF307BC5A42981DF2B277A537(copy2)/xs3qstsrcD124298CF307BC5A42981DF2B277A537_1_1291126159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43700" y="0"/>
            <a:ext cx="24003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Группа 6"/>
          <p:cNvGrpSpPr/>
          <p:nvPr/>
        </p:nvGrpSpPr>
        <p:grpSpPr>
          <a:xfrm>
            <a:off x="1857356" y="214290"/>
            <a:ext cx="7029486" cy="1928826"/>
            <a:chOff x="1857356" y="214290"/>
            <a:chExt cx="7029486" cy="192882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857356" y="214290"/>
              <a:ext cx="4500594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Т.к. проводник поступательно движется вверх по рельсам равномерно и прямолинейно, то по </a:t>
              </a:r>
              <a:r>
                <a:rPr lang="en-US" sz="2400" dirty="0" smtClean="0"/>
                <a:t>I</a:t>
              </a:r>
              <a:r>
                <a:rPr lang="ru-RU" sz="2400" dirty="0" smtClean="0"/>
                <a:t> закону Ньютона:</a:t>
              </a:r>
              <a:endParaRPr lang="ru-RU" sz="2400" dirty="0"/>
            </a:p>
          </p:txBody>
        </p:sp>
        <p:pic>
          <p:nvPicPr>
            <p:cNvPr id="5" name="Рисунок 4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357950" y="214290"/>
              <a:ext cx="2528892" cy="178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Рисунок 5"/>
            <p:cNvPicPr/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500298" y="1714488"/>
              <a:ext cx="2357454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Группа 10"/>
          <p:cNvGrpSpPr/>
          <p:nvPr/>
        </p:nvGrpSpPr>
        <p:grpSpPr>
          <a:xfrm>
            <a:off x="1857356" y="2071678"/>
            <a:ext cx="6786610" cy="1857388"/>
            <a:chOff x="1857356" y="2214554"/>
            <a:chExt cx="6786610" cy="1857388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1857356" y="2214554"/>
              <a:ext cx="477714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/>
                <a:t>или в проекциях на оси координат:</a:t>
              </a:r>
              <a:endParaRPr lang="ru-RU" sz="2400" dirty="0"/>
            </a:p>
          </p:txBody>
        </p:sp>
        <p:pic>
          <p:nvPicPr>
            <p:cNvPr id="9" name="Рисунок 8"/>
            <p:cNvPicPr/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928794" y="2643182"/>
              <a:ext cx="3429024" cy="1357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Рисунок 9"/>
            <p:cNvPicPr/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500694" y="2643182"/>
              <a:ext cx="3143272" cy="1428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" name="Группа 14"/>
          <p:cNvGrpSpPr/>
          <p:nvPr/>
        </p:nvGrpSpPr>
        <p:grpSpPr>
          <a:xfrm>
            <a:off x="0" y="3786190"/>
            <a:ext cx="8215338" cy="857256"/>
            <a:chOff x="0" y="3929066"/>
            <a:chExt cx="8215338" cy="85725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0" y="3929066"/>
              <a:ext cx="40647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/>
                <a:t>Получим систему уравнений:</a:t>
              </a:r>
              <a:endParaRPr lang="ru-RU" sz="2400" dirty="0"/>
            </a:p>
          </p:txBody>
        </p:sp>
        <p:pic>
          <p:nvPicPr>
            <p:cNvPr id="13" name="Рисунок 12"/>
            <p:cNvPicPr/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071934" y="4000504"/>
              <a:ext cx="4143404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Левая фигурная скобка 13"/>
            <p:cNvSpPr/>
            <p:nvPr/>
          </p:nvSpPr>
          <p:spPr>
            <a:xfrm>
              <a:off x="3857620" y="3929066"/>
              <a:ext cx="142876" cy="857256"/>
            </a:xfrm>
            <a:prstGeom prst="leftBrace">
              <a:avLst/>
            </a:prstGeom>
            <a:ln>
              <a:solidFill>
                <a:schemeClr val="accent4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Левая фигурная скобка 16"/>
          <p:cNvSpPr/>
          <p:nvPr/>
        </p:nvSpPr>
        <p:spPr>
          <a:xfrm>
            <a:off x="0" y="4286256"/>
            <a:ext cx="285720" cy="857256"/>
          </a:xfrm>
          <a:prstGeom prst="leftBrace">
            <a:avLst/>
          </a:prstGeom>
          <a:ln>
            <a:solidFill>
              <a:schemeClr val="accent4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571472" y="4143380"/>
            <a:ext cx="6929486" cy="428628"/>
            <a:chOff x="571472" y="4286256"/>
            <a:chExt cx="6929486" cy="428628"/>
          </a:xfrm>
        </p:grpSpPr>
        <p:cxnSp>
          <p:nvCxnSpPr>
            <p:cNvPr id="18" name="Прямая со стрелкой 17"/>
            <p:cNvCxnSpPr/>
            <p:nvPr/>
          </p:nvCxnSpPr>
          <p:spPr>
            <a:xfrm rot="10800000" flipV="1">
              <a:off x="571472" y="4286256"/>
              <a:ext cx="6929486" cy="28575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flipV="1">
              <a:off x="3500430" y="4572008"/>
              <a:ext cx="2214578" cy="14287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Группа 28"/>
          <p:cNvGrpSpPr/>
          <p:nvPr/>
        </p:nvGrpSpPr>
        <p:grpSpPr>
          <a:xfrm>
            <a:off x="357158" y="5072074"/>
            <a:ext cx="3500462" cy="1143008"/>
            <a:chOff x="357158" y="5072074"/>
            <a:chExt cx="3500462" cy="1143008"/>
          </a:xfrm>
        </p:grpSpPr>
        <p:sp>
          <p:nvSpPr>
            <p:cNvPr id="27" name="Стрелка вправо 26"/>
            <p:cNvSpPr/>
            <p:nvPr/>
          </p:nvSpPr>
          <p:spPr>
            <a:xfrm rot="5400000" flipV="1">
              <a:off x="2000232" y="5072074"/>
              <a:ext cx="357190" cy="357190"/>
            </a:xfrm>
            <a:prstGeom prst="rightArrow">
              <a:avLst/>
            </a:prstGeom>
            <a:gradFill>
              <a:gsLst>
                <a:gs pos="0">
                  <a:schemeClr val="tx1">
                    <a:lumMod val="20000"/>
                    <a:lumOff val="80000"/>
                  </a:schemeClr>
                </a:gs>
                <a:gs pos="50000">
                  <a:schemeClr val="bg1"/>
                </a:gs>
                <a:gs pos="100000">
                  <a:schemeClr val="tx1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28" name="Рисунок 27"/>
            <p:cNvPicPr/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357158" y="5429264"/>
              <a:ext cx="3500462" cy="78581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</p:grpSp>
      <p:grpSp>
        <p:nvGrpSpPr>
          <p:cNvPr id="32" name="Группа 31"/>
          <p:cNvGrpSpPr/>
          <p:nvPr/>
        </p:nvGrpSpPr>
        <p:grpSpPr>
          <a:xfrm>
            <a:off x="4357686" y="5143512"/>
            <a:ext cx="4572032" cy="1666228"/>
            <a:chOff x="4357686" y="5143512"/>
            <a:chExt cx="4572032" cy="1666228"/>
          </a:xfrm>
        </p:grpSpPr>
        <p:pic>
          <p:nvPicPr>
            <p:cNvPr id="30" name="Рисунок 29"/>
            <p:cNvPicPr/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357686" y="5143512"/>
              <a:ext cx="4572032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Прямоугольник 30"/>
            <p:cNvSpPr/>
            <p:nvPr/>
          </p:nvSpPr>
          <p:spPr>
            <a:xfrm>
              <a:off x="5929322" y="6286520"/>
              <a:ext cx="272100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i="1" dirty="0" smtClean="0">
                  <a:solidFill>
                    <a:srgbClr val="FF0000"/>
                  </a:solidFill>
                </a:rPr>
                <a:t>Ответ: 0,04 Тл.</a:t>
              </a:r>
              <a:endParaRPr lang="ru-RU" sz="28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71480"/>
            <a:ext cx="86439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CFCDBA На непроводящей горизонтальной поверхности стола лежит проводящая жёсткая рамка из однородной тонкой проволоки, согнутой в виде равностороннего треугольника ADС со стороной, равной </a:t>
            </a:r>
            <a:r>
              <a:rPr lang="ru-RU" sz="2400" b="1" i="1" dirty="0" err="1" smtClean="0"/>
              <a:t>a</a:t>
            </a:r>
            <a:r>
              <a:rPr lang="ru-RU" sz="2400" i="1" dirty="0" smtClean="0"/>
              <a:t> </a:t>
            </a:r>
            <a:r>
              <a:rPr lang="ru-RU" sz="2400" dirty="0" smtClean="0"/>
              <a:t>(см. рисунок). Рамка, по которой течет ток </a:t>
            </a:r>
            <a:r>
              <a:rPr lang="ru-RU" sz="2400" b="1" i="1" dirty="0" smtClean="0"/>
              <a:t>I</a:t>
            </a:r>
            <a:r>
              <a:rPr lang="ru-RU" sz="2400" dirty="0" smtClean="0"/>
              <a:t>, находится в однородном горизонтальном магнитном поле, вектор индукции которого </a:t>
            </a:r>
            <a:r>
              <a:rPr lang="en-US" sz="2400" b="1" i="1" dirty="0" smtClean="0"/>
              <a:t>B</a:t>
            </a:r>
            <a:r>
              <a:rPr lang="ru-RU" sz="2400" dirty="0" smtClean="0"/>
              <a:t> перпендикулярен стороне CD. Каким должен быть модуль индукции магнитного поля, чтобы рамка начала поворачиваться вокруг стороны CD, если масса рамки </a:t>
            </a:r>
            <a:r>
              <a:rPr lang="ru-RU" sz="2400" b="1" i="1" dirty="0" err="1" smtClean="0"/>
              <a:t>m</a:t>
            </a:r>
            <a:r>
              <a:rPr lang="ru-RU" sz="2400" dirty="0" smtClean="0"/>
              <a:t>?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3.3.3. Сила Ампера, её направление и величина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214282" y="4286256"/>
            <a:ext cx="6500858" cy="1857388"/>
          </a:xfrm>
          <a:prstGeom prst="wedgeRectCallout">
            <a:avLst>
              <a:gd name="adj1" fmla="val 25775"/>
              <a:gd name="adj2" fmla="val -83134"/>
            </a:avLst>
          </a:prstGeom>
          <a:gradFill>
            <a:gsLst>
              <a:gs pos="0">
                <a:schemeClr val="tx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Возможно решение 2-мя способами: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</a:rPr>
              <a:t>по закону сохранения момента импульса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</a:rPr>
              <a:t>По условию равновесия (сила Ампера больше силы тяжести)</a:t>
            </a: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http://213.208.189.17/os11/docs/BA1F39653304A5B041B656915DC36B38/questions/72094/innerimg0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571876"/>
            <a:ext cx="17907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213.208.189.17/os11/docs/BA1F39653304A5B041B656915DC36B38/questions/72094/innerimg0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0"/>
            <a:ext cx="17907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3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0"/>
            <a:ext cx="495300" cy="1514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ая выноска 4"/>
          <p:cNvSpPr/>
          <p:nvPr/>
        </p:nvSpPr>
        <p:spPr>
          <a:xfrm>
            <a:off x="3357522" y="2285992"/>
            <a:ext cx="5786478" cy="1857388"/>
          </a:xfrm>
          <a:prstGeom prst="wedgeRectCallout">
            <a:avLst>
              <a:gd name="adj1" fmla="val 31769"/>
              <a:gd name="adj2" fmla="val -79739"/>
            </a:avLst>
          </a:prstGeom>
          <a:gradFill>
            <a:gsLst>
              <a:gs pos="0">
                <a:schemeClr val="tx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Рамка начнет поворачиваться вокруг стороны </a:t>
            </a:r>
            <a:r>
              <a:rPr lang="ru-RU" sz="2400" b="1" i="1" dirty="0" smtClean="0">
                <a:solidFill>
                  <a:srgbClr val="FF0000"/>
                </a:solidFill>
              </a:rPr>
              <a:t>CD</a:t>
            </a:r>
            <a:r>
              <a:rPr lang="ru-RU" sz="2400" dirty="0" smtClean="0">
                <a:solidFill>
                  <a:srgbClr val="FF0000"/>
                </a:solidFill>
              </a:rPr>
              <a:t> при условии, что сила Ампера, действующая на стороны </a:t>
            </a:r>
            <a:r>
              <a:rPr lang="en-US" sz="2400" b="1" i="1" dirty="0" smtClean="0">
                <a:solidFill>
                  <a:srgbClr val="FF0000"/>
                </a:solidFill>
              </a:rPr>
              <a:t>AC</a:t>
            </a:r>
            <a:r>
              <a:rPr lang="ru-RU" sz="2400" dirty="0" smtClean="0">
                <a:solidFill>
                  <a:srgbClr val="FF0000"/>
                </a:solidFill>
              </a:rPr>
              <a:t> и </a:t>
            </a:r>
            <a:r>
              <a:rPr lang="en-US" sz="2400" b="1" i="1" dirty="0" smtClean="0">
                <a:solidFill>
                  <a:srgbClr val="FF0000"/>
                </a:solidFill>
              </a:rPr>
              <a:t>AD</a:t>
            </a:r>
            <a:r>
              <a:rPr lang="ru-RU" sz="2400" dirty="0" smtClean="0">
                <a:solidFill>
                  <a:srgbClr val="FF0000"/>
                </a:solidFill>
              </a:rPr>
              <a:t>, будет больше силы тяжести, действующей на эти же стороны.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0"/>
            <a:ext cx="1928794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Группа 7"/>
          <p:cNvGrpSpPr/>
          <p:nvPr/>
        </p:nvGrpSpPr>
        <p:grpSpPr>
          <a:xfrm>
            <a:off x="857224" y="0"/>
            <a:ext cx="6786610" cy="1938992"/>
            <a:chOff x="857224" y="0"/>
            <a:chExt cx="6786610" cy="193899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857224" y="0"/>
              <a:ext cx="6786610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Т.к. стороны треугольника равны по длине и массе, то можно использовать условие для одной стороны:</a:t>
              </a:r>
            </a:p>
            <a:p>
              <a:endParaRPr lang="ru-RU" sz="2400" dirty="0" smtClean="0"/>
            </a:p>
            <a:p>
              <a:r>
                <a:rPr lang="ru-RU" sz="2400" dirty="0" smtClean="0"/>
                <a:t>где </a:t>
              </a:r>
              <a:r>
                <a:rPr lang="en-US" sz="2400" dirty="0" smtClean="0"/>
                <a:t>F</a:t>
              </a:r>
              <a:r>
                <a:rPr lang="en-US" sz="2400" baseline="-25000" dirty="0" smtClean="0"/>
                <a:t>A</a:t>
              </a:r>
              <a:r>
                <a:rPr lang="ru-RU" sz="2400" dirty="0" smtClean="0"/>
                <a:t> – сила Ампера, действующая на сторону </a:t>
              </a:r>
              <a:r>
                <a:rPr lang="ru-RU" sz="2400" b="1" i="1" dirty="0" smtClean="0"/>
                <a:t>АС</a:t>
              </a:r>
              <a:endParaRPr lang="ru-RU" sz="2400" b="1" i="1" dirty="0"/>
            </a:p>
          </p:txBody>
        </p:sp>
        <p:pic>
          <p:nvPicPr>
            <p:cNvPr id="7" name="Рисунок 6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143240" y="785794"/>
              <a:ext cx="1357322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Рисунок 8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1785926"/>
            <a:ext cx="257173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Группа 11"/>
          <p:cNvGrpSpPr/>
          <p:nvPr/>
        </p:nvGrpSpPr>
        <p:grpSpPr>
          <a:xfrm>
            <a:off x="0" y="1928802"/>
            <a:ext cx="3000364" cy="500066"/>
            <a:chOff x="0" y="1928802"/>
            <a:chExt cx="3000364" cy="500066"/>
          </a:xfrm>
        </p:grpSpPr>
        <p:sp>
          <p:nvSpPr>
            <p:cNvPr id="10" name="Прямоугольная выноска 9"/>
            <p:cNvSpPr/>
            <p:nvPr/>
          </p:nvSpPr>
          <p:spPr>
            <a:xfrm>
              <a:off x="0" y="1928802"/>
              <a:ext cx="3000364" cy="500066"/>
            </a:xfrm>
            <a:prstGeom prst="wedgeRectCallout">
              <a:avLst>
                <a:gd name="adj1" fmla="val 60455"/>
                <a:gd name="adj2" fmla="val 728"/>
              </a:avLst>
            </a:prstGeom>
            <a:gradFill>
              <a:gsLst>
                <a:gs pos="0">
                  <a:schemeClr val="tx1">
                    <a:lumMod val="20000"/>
                    <a:lumOff val="80000"/>
                  </a:schemeClr>
                </a:gs>
                <a:gs pos="50000">
                  <a:schemeClr val="bg1"/>
                </a:gs>
                <a:gs pos="100000">
                  <a:schemeClr val="tx1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b="1" dirty="0" smtClean="0">
                  <a:solidFill>
                    <a:srgbClr val="FF0000"/>
                  </a:solidFill>
                </a:rPr>
                <a:t>Учтем, что: 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pic>
          <p:nvPicPr>
            <p:cNvPr id="11" name="Рисунок 10"/>
            <p:cNvPicPr/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714480" y="1928802"/>
              <a:ext cx="1271588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" name="Группа 14"/>
          <p:cNvGrpSpPr/>
          <p:nvPr/>
        </p:nvGrpSpPr>
        <p:grpSpPr>
          <a:xfrm>
            <a:off x="7429521" y="428603"/>
            <a:ext cx="785818" cy="857256"/>
            <a:chOff x="7429521" y="428603"/>
            <a:chExt cx="785818" cy="857256"/>
          </a:xfrm>
        </p:grpSpPr>
        <p:sp>
          <p:nvSpPr>
            <p:cNvPr id="13" name="Равнобедренный треугольник 12"/>
            <p:cNvSpPr/>
            <p:nvPr/>
          </p:nvSpPr>
          <p:spPr>
            <a:xfrm rot="16200000">
              <a:off x="7393802" y="464322"/>
              <a:ext cx="857256" cy="785818"/>
            </a:xfrm>
            <a:prstGeom prst="triangle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00958" y="571480"/>
              <a:ext cx="642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b="1" i="1" dirty="0" smtClean="0">
                  <a:solidFill>
                    <a:srgbClr val="FF0000"/>
                  </a:solidFill>
                </a:rPr>
                <a:t>π</a:t>
              </a:r>
              <a:r>
                <a:rPr lang="ru-RU" sz="2400" b="1" i="1" dirty="0" smtClean="0">
                  <a:solidFill>
                    <a:srgbClr val="FF0000"/>
                  </a:solidFill>
                </a:rPr>
                <a:t>/2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 rot="21349056">
            <a:off x="7449309" y="670958"/>
            <a:ext cx="789814" cy="571504"/>
            <a:chOff x="7354086" y="532965"/>
            <a:chExt cx="789814" cy="571504"/>
          </a:xfrm>
        </p:grpSpPr>
        <p:sp>
          <p:nvSpPr>
            <p:cNvPr id="17" name="Равнобедренный треугольник 16"/>
            <p:cNvSpPr/>
            <p:nvPr/>
          </p:nvSpPr>
          <p:spPr>
            <a:xfrm rot="17243307">
              <a:off x="7461243" y="425808"/>
              <a:ext cx="571504" cy="785818"/>
            </a:xfrm>
            <a:prstGeom prst="triangle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00958" y="571480"/>
              <a:ext cx="642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b="1" i="1" dirty="0" smtClean="0">
                  <a:solidFill>
                    <a:srgbClr val="FF0000"/>
                  </a:solidFill>
                </a:rPr>
                <a:t>π</a:t>
              </a:r>
              <a:r>
                <a:rPr lang="ru-RU" sz="2400" b="1" i="1" dirty="0" smtClean="0">
                  <a:solidFill>
                    <a:srgbClr val="FF0000"/>
                  </a:solidFill>
                </a:rPr>
                <a:t>/3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 rot="20127136">
            <a:off x="7346195" y="473596"/>
            <a:ext cx="813780" cy="461665"/>
            <a:chOff x="7330120" y="571480"/>
            <a:chExt cx="813780" cy="461665"/>
          </a:xfrm>
        </p:grpSpPr>
        <p:sp>
          <p:nvSpPr>
            <p:cNvPr id="20" name="Равнобедренный треугольник 19"/>
            <p:cNvSpPr/>
            <p:nvPr/>
          </p:nvSpPr>
          <p:spPr>
            <a:xfrm rot="16556561">
              <a:off x="7562318" y="479581"/>
              <a:ext cx="275345" cy="739741"/>
            </a:xfrm>
            <a:prstGeom prst="triangle">
              <a:avLst/>
            </a:prstGeom>
            <a:gradFill>
              <a:gsLst>
                <a:gs pos="0">
                  <a:schemeClr val="bg1"/>
                </a:gs>
                <a:gs pos="50000">
                  <a:schemeClr val="bg1"/>
                </a:gs>
                <a:gs pos="100000">
                  <a:schemeClr val="bg1"/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 smtClean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00958" y="571480"/>
              <a:ext cx="642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b="1" i="1" dirty="0" smtClean="0">
                  <a:solidFill>
                    <a:srgbClr val="FF0000"/>
                  </a:solidFill>
                </a:rPr>
                <a:t>π</a:t>
              </a:r>
              <a:r>
                <a:rPr lang="ru-RU" sz="2400" b="1" i="1" dirty="0" smtClean="0">
                  <a:solidFill>
                    <a:srgbClr val="FF0000"/>
                  </a:solidFill>
                </a:rPr>
                <a:t>/6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22" name="Прямая со стрелкой 21"/>
          <p:cNvCxnSpPr/>
          <p:nvPr/>
        </p:nvCxnSpPr>
        <p:spPr>
          <a:xfrm flipV="1">
            <a:off x="3071802" y="2071678"/>
            <a:ext cx="5572164" cy="2857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>
            <a:off x="4429124" y="1214422"/>
            <a:ext cx="2286016" cy="6429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Группа 31"/>
          <p:cNvGrpSpPr/>
          <p:nvPr/>
        </p:nvGrpSpPr>
        <p:grpSpPr>
          <a:xfrm>
            <a:off x="2643174" y="1357298"/>
            <a:ext cx="3286148" cy="1928826"/>
            <a:chOff x="2643174" y="1357298"/>
            <a:chExt cx="3286148" cy="1928826"/>
          </a:xfrm>
        </p:grpSpPr>
        <p:pic>
          <p:nvPicPr>
            <p:cNvPr id="30" name="Рисунок 29"/>
            <p:cNvPicPr/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643174" y="2571744"/>
              <a:ext cx="3286148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Стрелка вправо 30"/>
            <p:cNvSpPr/>
            <p:nvPr/>
          </p:nvSpPr>
          <p:spPr>
            <a:xfrm rot="5400000" flipV="1">
              <a:off x="3286116" y="1785926"/>
              <a:ext cx="1214446" cy="357190"/>
            </a:xfrm>
            <a:prstGeom prst="rightArrow">
              <a:avLst/>
            </a:prstGeom>
            <a:gradFill>
              <a:gsLst>
                <a:gs pos="0">
                  <a:schemeClr val="tx1">
                    <a:lumMod val="20000"/>
                    <a:lumOff val="80000"/>
                  </a:schemeClr>
                </a:gs>
                <a:gs pos="50000">
                  <a:schemeClr val="bg1"/>
                </a:gs>
                <a:gs pos="100000">
                  <a:schemeClr val="tx1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3071802" y="3143248"/>
            <a:ext cx="1714512" cy="1357322"/>
            <a:chOff x="3071802" y="3143248"/>
            <a:chExt cx="1714512" cy="1357322"/>
          </a:xfrm>
        </p:grpSpPr>
        <p:pic>
          <p:nvPicPr>
            <p:cNvPr id="33" name="Рисунок 32"/>
            <p:cNvPicPr/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071802" y="3714752"/>
              <a:ext cx="1714512" cy="78581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  <p:sp>
          <p:nvSpPr>
            <p:cNvPr id="34" name="Стрелка вправо 33"/>
            <p:cNvSpPr/>
            <p:nvPr/>
          </p:nvSpPr>
          <p:spPr>
            <a:xfrm rot="5400000" flipV="1">
              <a:off x="3750463" y="3250405"/>
              <a:ext cx="571504" cy="357190"/>
            </a:xfrm>
            <a:prstGeom prst="rightArrow">
              <a:avLst/>
            </a:prstGeom>
            <a:gradFill>
              <a:gsLst>
                <a:gs pos="0">
                  <a:schemeClr val="tx1">
                    <a:lumMod val="20000"/>
                    <a:lumOff val="80000"/>
                  </a:schemeClr>
                </a:gs>
                <a:gs pos="50000">
                  <a:schemeClr val="bg1"/>
                </a:gs>
                <a:gs pos="100000">
                  <a:schemeClr val="tx1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0" y="5143512"/>
            <a:ext cx="9144000" cy="1143008"/>
            <a:chOff x="1" y="5143512"/>
            <a:chExt cx="9144000" cy="1143008"/>
          </a:xfrm>
        </p:grpSpPr>
        <p:sp>
          <p:nvSpPr>
            <p:cNvPr id="101380" name="Rectangle 4"/>
            <p:cNvSpPr>
              <a:spLocks noChangeArrowheads="1"/>
            </p:cNvSpPr>
            <p:nvPr/>
          </p:nvSpPr>
          <p:spPr bwMode="auto">
            <a:xfrm>
              <a:off x="1" y="5143512"/>
              <a:ext cx="91440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Ответ: рамка начала поворачиваться вокруг стороны CD, если магнитная индукция 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pic>
          <p:nvPicPr>
            <p:cNvPr id="101379" name="Picture 3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14943" y="5643578"/>
              <a:ext cx="1230775" cy="642942"/>
            </a:xfrm>
            <a:prstGeom prst="rect">
              <a:avLst/>
            </a:prstGeom>
            <a:noFill/>
          </p:spPr>
        </p:pic>
      </p:grp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5" grpId="2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7161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41B529 Протон с импульсом </a:t>
            </a:r>
            <a:r>
              <a:rPr lang="ru-RU" sz="2400" dirty="0" err="1" smtClean="0"/>
              <a:t>р</a:t>
            </a:r>
            <a:r>
              <a:rPr lang="ru-RU" sz="2400" dirty="0" smtClean="0"/>
              <a:t> = 1,6·10</a:t>
            </a:r>
            <a:r>
              <a:rPr lang="ru-RU" sz="2400" baseline="30000" dirty="0" smtClean="0"/>
              <a:t>–21</a:t>
            </a:r>
            <a:r>
              <a:rPr lang="ru-RU" sz="2400" dirty="0" smtClean="0"/>
              <a:t> кг·м/с движется в однородном магнитном поле по окружности радиусом 1 см. Найдите индукцию магнитного поля В.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3.3.4. Сила Лоренца, её направление и величина. Движение заряженной частицы в однородном магнитном поле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571472" y="3429000"/>
            <a:ext cx="6429420" cy="2643206"/>
          </a:xfrm>
          <a:prstGeom prst="wedgeRectCallout">
            <a:avLst>
              <a:gd name="adj1" fmla="val 25775"/>
              <a:gd name="adj2" fmla="val -83134"/>
            </a:avLst>
          </a:prstGeom>
          <a:gradFill>
            <a:gsLst>
              <a:gs pos="0">
                <a:schemeClr val="tx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Важно: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</a:rPr>
              <a:t>Помнить, если скорость частицы направлена перпендикулярна действующей на частицу силе, то частица будет двигаться по окружности;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</a:rPr>
              <a:t>Сделать полный вывод уравнения движения частицы в магнитном поле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70794" cy="26431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7" name="Группа 6"/>
          <p:cNvGrpSpPr/>
          <p:nvPr/>
        </p:nvGrpSpPr>
        <p:grpSpPr>
          <a:xfrm>
            <a:off x="2000232" y="0"/>
            <a:ext cx="7143768" cy="1571612"/>
            <a:chOff x="2000232" y="0"/>
            <a:chExt cx="7143768" cy="1571612"/>
          </a:xfrm>
        </p:grpSpPr>
        <p:sp>
          <p:nvSpPr>
            <p:cNvPr id="105475" name="Rectangle 3"/>
            <p:cNvSpPr>
              <a:spLocks noChangeArrowheads="1"/>
            </p:cNvSpPr>
            <p:nvPr/>
          </p:nvSpPr>
          <p:spPr bwMode="auto">
            <a:xfrm>
              <a:off x="2000232" y="0"/>
              <a:ext cx="7143768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effectLst/>
                  <a:ea typeface="Times New Roman" pitchFamily="18" charset="0"/>
                  <a:cs typeface="Times New Roman" pitchFamily="18" charset="0"/>
                </a:rPr>
                <a:t>При движении протона в магнитном поле на него действует сила Лоренца, сообщающая ему центростремительное ускорение (т.к. его скорость перпендикулярна силе):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pic>
          <p:nvPicPr>
            <p:cNvPr id="6" name="Рисунок 5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214942" y="1142984"/>
              <a:ext cx="3571900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Группа 9"/>
          <p:cNvGrpSpPr/>
          <p:nvPr/>
        </p:nvGrpSpPr>
        <p:grpSpPr>
          <a:xfrm>
            <a:off x="2071670" y="1571612"/>
            <a:ext cx="7072330" cy="1285884"/>
            <a:chOff x="2071670" y="1571612"/>
            <a:chExt cx="7072330" cy="1285884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071670" y="1571612"/>
              <a:ext cx="707233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Т.к. центростремительное ускорение связано со скоростью формулой:</a:t>
              </a:r>
              <a:endParaRPr lang="ru-RU" sz="2400" dirty="0"/>
            </a:p>
          </p:txBody>
        </p:sp>
        <p:pic>
          <p:nvPicPr>
            <p:cNvPr id="9" name="Рисунок 8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43505" y="2000240"/>
              <a:ext cx="928693" cy="857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2" name="Прямая со стрелкой 11"/>
          <p:cNvCxnSpPr/>
          <p:nvPr/>
        </p:nvCxnSpPr>
        <p:spPr>
          <a:xfrm flipV="1">
            <a:off x="6072198" y="1500174"/>
            <a:ext cx="2500330" cy="857256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928670"/>
            <a:ext cx="278608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Группа 16"/>
          <p:cNvGrpSpPr/>
          <p:nvPr/>
        </p:nvGrpSpPr>
        <p:grpSpPr>
          <a:xfrm>
            <a:off x="3071802" y="2928934"/>
            <a:ext cx="3786214" cy="714380"/>
            <a:chOff x="3071802" y="2928934"/>
            <a:chExt cx="3786214" cy="714380"/>
          </a:xfrm>
        </p:grpSpPr>
        <p:pic>
          <p:nvPicPr>
            <p:cNvPr id="15" name="Рисунок 14"/>
            <p:cNvPicPr/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714744" y="2928934"/>
              <a:ext cx="3143272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Стрелка вправо 15"/>
            <p:cNvSpPr/>
            <p:nvPr/>
          </p:nvSpPr>
          <p:spPr>
            <a:xfrm flipV="1">
              <a:off x="3071802" y="3071810"/>
              <a:ext cx="571504" cy="357190"/>
            </a:xfrm>
            <a:prstGeom prst="rightArrow">
              <a:avLst/>
            </a:prstGeom>
            <a:gradFill>
              <a:gsLst>
                <a:gs pos="0">
                  <a:schemeClr val="tx1">
                    <a:lumMod val="20000"/>
                    <a:lumOff val="80000"/>
                  </a:schemeClr>
                </a:gs>
                <a:gs pos="50000">
                  <a:schemeClr val="bg1"/>
                </a:gs>
                <a:gs pos="100000">
                  <a:schemeClr val="tx1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500694" y="2786058"/>
            <a:ext cx="1357322" cy="646331"/>
            <a:chOff x="5500694" y="2786058"/>
            <a:chExt cx="1357322" cy="646331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5500694" y="2857496"/>
              <a:ext cx="1357322" cy="42862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43636" y="2786058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i="1" dirty="0" smtClean="0">
                  <a:solidFill>
                    <a:srgbClr val="002060"/>
                  </a:solidFill>
                </a:rPr>
                <a:t>=</a:t>
              </a:r>
              <a:endParaRPr lang="ru-RU" sz="3600" b="1" i="1" dirty="0">
                <a:solidFill>
                  <a:srgbClr val="002060"/>
                </a:solidFill>
              </a:endParaRPr>
            </a:p>
          </p:txBody>
        </p:sp>
      </p:grpSp>
      <p:pic>
        <p:nvPicPr>
          <p:cNvPr id="22" name="Рисунок 21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14744" y="2500306"/>
            <a:ext cx="1357322" cy="64294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grpSp>
        <p:nvGrpSpPr>
          <p:cNvPr id="25" name="Группа 24"/>
          <p:cNvGrpSpPr/>
          <p:nvPr/>
        </p:nvGrpSpPr>
        <p:grpSpPr>
          <a:xfrm>
            <a:off x="3786182" y="3429000"/>
            <a:ext cx="1357322" cy="1428760"/>
            <a:chOff x="3786182" y="3429000"/>
            <a:chExt cx="1357322" cy="1428760"/>
          </a:xfrm>
        </p:grpSpPr>
        <p:sp>
          <p:nvSpPr>
            <p:cNvPr id="23" name="Стрелка вправо 22"/>
            <p:cNvSpPr/>
            <p:nvPr/>
          </p:nvSpPr>
          <p:spPr>
            <a:xfrm rot="5400000" flipV="1">
              <a:off x="4179091" y="3536157"/>
              <a:ext cx="571504" cy="357190"/>
            </a:xfrm>
            <a:prstGeom prst="rightArrow">
              <a:avLst/>
            </a:prstGeom>
            <a:gradFill>
              <a:gsLst>
                <a:gs pos="0">
                  <a:schemeClr val="tx1">
                    <a:lumMod val="20000"/>
                    <a:lumOff val="80000"/>
                  </a:schemeClr>
                </a:gs>
                <a:gs pos="50000">
                  <a:schemeClr val="bg1"/>
                </a:gs>
                <a:gs pos="100000">
                  <a:schemeClr val="tx1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24" name="Рисунок 23"/>
            <p:cNvPicPr/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786182" y="4071942"/>
              <a:ext cx="1357322" cy="78581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</p:grpSp>
      <p:grpSp>
        <p:nvGrpSpPr>
          <p:cNvPr id="28" name="Группа 27"/>
          <p:cNvGrpSpPr/>
          <p:nvPr/>
        </p:nvGrpSpPr>
        <p:grpSpPr>
          <a:xfrm>
            <a:off x="571472" y="5072074"/>
            <a:ext cx="7825994" cy="1451914"/>
            <a:chOff x="571472" y="5072074"/>
            <a:chExt cx="7825994" cy="1451914"/>
          </a:xfrm>
        </p:grpSpPr>
        <p:pic>
          <p:nvPicPr>
            <p:cNvPr id="26" name="Рисунок 25"/>
            <p:cNvPicPr/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71472" y="5072074"/>
              <a:ext cx="3857652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5476" name="Rectangle 4"/>
            <p:cNvSpPr>
              <a:spLocks noChangeArrowheads="1"/>
            </p:cNvSpPr>
            <p:nvPr/>
          </p:nvSpPr>
          <p:spPr bwMode="auto">
            <a:xfrm>
              <a:off x="6215074" y="6000768"/>
              <a:ext cx="218239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ea typeface="Times New Roman" pitchFamily="18" charset="0"/>
                  <a:cs typeface="Times New Roman" pitchFamily="18" charset="0"/>
                </a:rPr>
                <a:t>Ответ: 1 Тл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77556E-17 L -0.62361 0.270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" y="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3.3.4. Сила Лоренца, её направление и величина. Движение заряженной частицы в однородном магнитном поле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5643570" cy="450059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кинескопе телевизора разность потенциалов между катодом и анодом 16 кВ. Отклонение электронного луча при горизонтальной развертке осуществляется магнитным полем, создаваемым двумя катушками. Ширина области, в которой электроны пролетают через магнитное поле, равна 10 см. Какова индукция отклоняющего магнитного поля при значении угла отклонения электронного луча 30</a:t>
            </a:r>
            <a:r>
              <a:rPr lang="ru-RU" sz="2400" dirty="0" smtClean="0">
                <a:sym typeface="Symbol"/>
              </a:rPr>
              <a:t></a:t>
            </a:r>
            <a:r>
              <a:rPr lang="ru-RU" sz="2400" dirty="0" smtClean="0"/>
              <a:t>?</a:t>
            </a:r>
            <a:endParaRPr lang="ru-RU" sz="2400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1071538" y="5572140"/>
            <a:ext cx="8072462" cy="1285860"/>
          </a:xfrm>
          <a:prstGeom prst="wedgeRectCallout">
            <a:avLst>
              <a:gd name="adj1" fmla="val 15775"/>
              <a:gd name="adj2" fmla="val -71364"/>
            </a:avLst>
          </a:prstGeom>
          <a:gradFill>
            <a:gsLst>
              <a:gs pos="0">
                <a:schemeClr val="tx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Важно: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</a:rPr>
              <a:t>Понимать движение электрона в кинескопе;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</a:rPr>
              <a:t>Разложить движение на 2 составляющие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8545" name="Object 1"/>
          <p:cNvGraphicFramePr>
            <a:graphicFrameLocks noChangeAspect="1"/>
          </p:cNvGraphicFramePr>
          <p:nvPr/>
        </p:nvGraphicFramePr>
        <p:xfrm>
          <a:off x="5618821" y="1571612"/>
          <a:ext cx="3315645" cy="2357454"/>
        </p:xfrm>
        <a:graphic>
          <a:graphicData uri="http://schemas.openxmlformats.org/presentationml/2006/ole">
            <p:oleObj spid="_x0000_s108545" name="Picture" r:id="rId3" imgW="1731981" imgH="1323191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785926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Задачи ЕГЭ по теме </a:t>
            </a:r>
            <a:r>
              <a:rPr lang="ru-RU" b="1" dirty="0" smtClean="0"/>
              <a:t>«Магнитное поле»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786874" cy="4714908"/>
          </a:xfrm>
        </p:spPr>
        <p:txBody>
          <a:bodyPr>
            <a:normAutofit/>
          </a:bodyPr>
          <a:lstStyle/>
          <a:p>
            <a:r>
              <a:rPr lang="ru-RU" dirty="0" smtClean="0"/>
              <a:t>В соответствие со «</a:t>
            </a:r>
            <a:r>
              <a:rPr lang="ru-RU" b="1" dirty="0" smtClean="0">
                <a:solidFill>
                  <a:srgbClr val="FF0000"/>
                </a:solidFill>
              </a:rPr>
              <a:t>Спецификацией</a:t>
            </a:r>
            <a:r>
              <a:rPr lang="ru-RU" dirty="0" smtClean="0"/>
              <a:t> </a:t>
            </a:r>
            <a:r>
              <a:rPr lang="ru-RU" dirty="0"/>
              <a:t>контрольных измерительных материалов для проведения в </a:t>
            </a:r>
            <a:r>
              <a:rPr lang="ru-RU" dirty="0" smtClean="0"/>
              <a:t>2017 </a:t>
            </a:r>
            <a:r>
              <a:rPr lang="ru-RU" dirty="0"/>
              <a:t>году единого государственного экзамена по </a:t>
            </a:r>
            <a:r>
              <a:rPr lang="ru-RU" dirty="0" smtClean="0"/>
              <a:t>физике</a:t>
            </a:r>
            <a:r>
              <a:rPr lang="ru-RU" dirty="0"/>
              <a:t>» </a:t>
            </a:r>
            <a:r>
              <a:rPr lang="ru-RU" dirty="0" smtClean="0"/>
              <a:t>- </a:t>
            </a:r>
            <a:r>
              <a:rPr lang="ru-RU" b="1" dirty="0">
                <a:solidFill>
                  <a:srgbClr val="FF0000"/>
                </a:solidFill>
              </a:rPr>
              <a:t>№ </a:t>
            </a:r>
            <a:r>
              <a:rPr lang="ru-RU" b="1" dirty="0" smtClean="0">
                <a:solidFill>
                  <a:srgbClr val="FF0000"/>
                </a:solidFill>
              </a:rPr>
              <a:t>30</a:t>
            </a:r>
          </a:p>
          <a:p>
            <a:pPr algn="r"/>
            <a:r>
              <a:rPr lang="ru-RU" dirty="0"/>
              <a:t>(до 2014 г. – </a:t>
            </a:r>
            <a:r>
              <a:rPr lang="ru-RU" b="1" dirty="0">
                <a:solidFill>
                  <a:srgbClr val="FF0000"/>
                </a:solidFill>
              </a:rPr>
              <a:t>С5</a:t>
            </a:r>
            <a:r>
              <a:rPr lang="ru-RU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ый треугольник 25"/>
          <p:cNvSpPr/>
          <p:nvPr/>
        </p:nvSpPr>
        <p:spPr>
          <a:xfrm>
            <a:off x="7786710" y="0"/>
            <a:ext cx="642942" cy="1071546"/>
          </a:xfrm>
          <a:prstGeom prst="rtTriangle">
            <a:avLst/>
          </a:prstGeom>
          <a:gradFill>
            <a:gsLst>
              <a:gs pos="0">
                <a:schemeClr val="bg1">
                  <a:lumMod val="90000"/>
                </a:schemeClr>
              </a:gs>
              <a:gs pos="50000">
                <a:srgbClr val="FFFFFF"/>
              </a:gs>
              <a:gs pos="100000">
                <a:schemeClr val="bg1">
                  <a:lumMod val="9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88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1447800" cy="24003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8899" name="Object 3"/>
          <p:cNvGraphicFramePr>
            <a:graphicFrameLocks noChangeAspect="1"/>
          </p:cNvGraphicFramePr>
          <p:nvPr/>
        </p:nvGraphicFramePr>
        <p:xfrm>
          <a:off x="6632181" y="0"/>
          <a:ext cx="2511819" cy="1785926"/>
        </p:xfrm>
        <a:graphic>
          <a:graphicData uri="http://schemas.openxmlformats.org/presentationml/2006/ole">
            <p:oleObj spid="_x0000_s208899" name="Picture" r:id="rId4" imgW="1731981" imgH="1323191" progId="Word.Picture.8">
              <p:embed/>
            </p:oleObj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1785918" y="0"/>
            <a:ext cx="4929222" cy="1200329"/>
            <a:chOff x="1785918" y="0"/>
            <a:chExt cx="4929222" cy="120032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785918" y="0"/>
              <a:ext cx="4929222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По </a:t>
              </a:r>
              <a:r>
                <a:rPr lang="en-US" sz="2400" dirty="0" smtClean="0"/>
                <a:t>II</a:t>
              </a:r>
              <a:r>
                <a:rPr lang="ru-RU" sz="2400" dirty="0" smtClean="0"/>
                <a:t> закону Ньютона при движение электрона в магнитном поле на него действует сила Лоренца:</a:t>
              </a:r>
              <a:endParaRPr lang="ru-RU" sz="2400" dirty="0"/>
            </a:p>
          </p:txBody>
        </p:sp>
        <p:pic>
          <p:nvPicPr>
            <p:cNvPr id="208901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143505" y="869838"/>
              <a:ext cx="1357322" cy="287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0" name="Группа 9"/>
          <p:cNvGrpSpPr/>
          <p:nvPr/>
        </p:nvGrpSpPr>
        <p:grpSpPr>
          <a:xfrm>
            <a:off x="3857620" y="1142984"/>
            <a:ext cx="2688109" cy="461665"/>
            <a:chOff x="3857620" y="1142984"/>
            <a:chExt cx="2688109" cy="461665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857620" y="1142984"/>
              <a:ext cx="123303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/>
                <a:t>причем</a:t>
              </a:r>
              <a:r>
                <a:rPr lang="ru-RU" sz="2400" b="1" i="1" dirty="0" smtClean="0"/>
                <a:t> </a:t>
              </a:r>
              <a:endParaRPr lang="ru-RU" sz="2400" dirty="0"/>
            </a:p>
          </p:txBody>
        </p:sp>
        <p:pic>
          <p:nvPicPr>
            <p:cNvPr id="208902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929190" y="1214422"/>
              <a:ext cx="1616539" cy="314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3" name="Группа 12"/>
          <p:cNvGrpSpPr/>
          <p:nvPr/>
        </p:nvGrpSpPr>
        <p:grpSpPr>
          <a:xfrm>
            <a:off x="1643042" y="1571612"/>
            <a:ext cx="7500958" cy="1428760"/>
            <a:chOff x="1643042" y="1571612"/>
            <a:chExt cx="7500958" cy="142876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643042" y="1571612"/>
              <a:ext cx="750095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Т.к. скорость частицы перпендикулярна действующей силе, то частица движется по окружности и ускорение – центростремительное:</a:t>
              </a:r>
              <a:endParaRPr lang="ru-RU" sz="2400" dirty="0"/>
            </a:p>
          </p:txBody>
        </p:sp>
        <p:pic>
          <p:nvPicPr>
            <p:cNvPr id="208903" name="Picture 7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786314" y="2285992"/>
              <a:ext cx="785818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cxnSp>
        <p:nvCxnSpPr>
          <p:cNvPr id="14" name="Прямая со стрелкой 13"/>
          <p:cNvCxnSpPr/>
          <p:nvPr/>
        </p:nvCxnSpPr>
        <p:spPr>
          <a:xfrm rot="5400000" flipH="1" flipV="1">
            <a:off x="5285983" y="1429133"/>
            <a:ext cx="1357322" cy="785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авая фигурная скобка 17"/>
          <p:cNvSpPr/>
          <p:nvPr/>
        </p:nvSpPr>
        <p:spPr>
          <a:xfrm>
            <a:off x="6429388" y="785794"/>
            <a:ext cx="142876" cy="857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500826" y="785794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=</a:t>
            </a:r>
            <a:endParaRPr lang="ru-RU" sz="4800" b="1" i="1" dirty="0">
              <a:solidFill>
                <a:srgbClr val="FF0000"/>
              </a:solidFill>
            </a:endParaRPr>
          </a:p>
        </p:txBody>
      </p:sp>
      <p:pic>
        <p:nvPicPr>
          <p:cNvPr id="208904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57752" y="857232"/>
            <a:ext cx="1804469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5" name="Прямая соединительная линия 24"/>
          <p:cNvCxnSpPr/>
          <p:nvPr/>
        </p:nvCxnSpPr>
        <p:spPr>
          <a:xfrm>
            <a:off x="7786710" y="1071546"/>
            <a:ext cx="64294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715272" y="28572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30</a:t>
            </a:r>
            <a:r>
              <a:rPr lang="ru-RU" sz="2400" b="1" i="1" baseline="30000" dirty="0" smtClean="0">
                <a:solidFill>
                  <a:srgbClr val="FF0000"/>
                </a:solidFill>
              </a:rPr>
              <a:t>0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0" y="5000636"/>
            <a:ext cx="9144000" cy="1143324"/>
            <a:chOff x="0" y="5000636"/>
            <a:chExt cx="9144000" cy="1143324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0" y="5000636"/>
              <a:ext cx="9144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Из прямоугольного треугольника </a:t>
              </a:r>
              <a:r>
                <a:rPr lang="en-US" sz="2400" b="1" i="1" dirty="0" smtClean="0"/>
                <a:t>MNO</a:t>
              </a:r>
              <a:r>
                <a:rPr lang="en-US" sz="2400" dirty="0" smtClean="0"/>
                <a:t> </a:t>
              </a:r>
              <a:r>
                <a:rPr lang="ru-RU" sz="2400" dirty="0" smtClean="0"/>
                <a:t>(</a:t>
              </a:r>
              <a:r>
                <a:rPr lang="en-US" sz="2400" b="1" i="1" dirty="0" smtClean="0"/>
                <a:t>MN</a:t>
              </a:r>
              <a:r>
                <a:rPr lang="en-US" sz="2400" dirty="0" smtClean="0"/>
                <a:t> </a:t>
              </a:r>
              <a:r>
                <a:rPr lang="ru-RU" sz="2400" dirty="0" smtClean="0"/>
                <a:t>– катет, лежащий против угла в </a:t>
              </a:r>
              <a:r>
                <a:rPr lang="ru-RU" sz="2400" b="1" i="1" dirty="0" smtClean="0"/>
                <a:t>30</a:t>
              </a:r>
              <a:r>
                <a:rPr lang="ru-RU" sz="2400" b="1" i="1" baseline="30000" dirty="0" smtClean="0"/>
                <a:t>0</a:t>
              </a:r>
              <a:r>
                <a:rPr lang="ru-RU" sz="2400" dirty="0" smtClean="0"/>
                <a:t>):</a:t>
              </a:r>
              <a:endParaRPr lang="ru-RU" sz="2400" dirty="0"/>
            </a:p>
          </p:txBody>
        </p:sp>
        <p:pic>
          <p:nvPicPr>
            <p:cNvPr id="28" name="Рисунок 27"/>
            <p:cNvPicPr/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643174" y="5429264"/>
              <a:ext cx="1928826" cy="714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2" name="Группа 31"/>
          <p:cNvGrpSpPr/>
          <p:nvPr/>
        </p:nvGrpSpPr>
        <p:grpSpPr>
          <a:xfrm>
            <a:off x="4786314" y="5643578"/>
            <a:ext cx="1500196" cy="357190"/>
            <a:chOff x="4786314" y="5643578"/>
            <a:chExt cx="1500196" cy="357190"/>
          </a:xfrm>
        </p:grpSpPr>
        <p:sp>
          <p:nvSpPr>
            <p:cNvPr id="30" name="Стрелка вправо 29"/>
            <p:cNvSpPr/>
            <p:nvPr/>
          </p:nvSpPr>
          <p:spPr>
            <a:xfrm flipV="1">
              <a:off x="4786314" y="5643578"/>
              <a:ext cx="571504" cy="357190"/>
            </a:xfrm>
            <a:prstGeom prst="rightArrow">
              <a:avLst/>
            </a:prstGeom>
            <a:gradFill>
              <a:gsLst>
                <a:gs pos="0">
                  <a:schemeClr val="tx1">
                    <a:lumMod val="20000"/>
                    <a:lumOff val="80000"/>
                  </a:schemeClr>
                </a:gs>
                <a:gs pos="50000">
                  <a:schemeClr val="bg1"/>
                </a:gs>
                <a:gs pos="100000">
                  <a:schemeClr val="tx1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31" name="Рисунок 30"/>
            <p:cNvPicPr/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5429256" y="5643578"/>
              <a:ext cx="857254" cy="314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33" name="Прямая со стрелкой 32"/>
          <p:cNvCxnSpPr>
            <a:endCxn id="208908" idx="2"/>
          </p:cNvCxnSpPr>
          <p:nvPr/>
        </p:nvCxnSpPr>
        <p:spPr>
          <a:xfrm rot="16200000" flipV="1">
            <a:off x="4437194" y="4008573"/>
            <a:ext cx="2300304" cy="111258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Группа 38"/>
          <p:cNvGrpSpPr/>
          <p:nvPr/>
        </p:nvGrpSpPr>
        <p:grpSpPr>
          <a:xfrm>
            <a:off x="0" y="3500438"/>
            <a:ext cx="8772979" cy="1569660"/>
            <a:chOff x="0" y="3500438"/>
            <a:chExt cx="8772979" cy="1569660"/>
          </a:xfrm>
        </p:grpSpPr>
        <p:grpSp>
          <p:nvGrpSpPr>
            <p:cNvPr id="35" name="Группа 34"/>
            <p:cNvGrpSpPr/>
            <p:nvPr/>
          </p:nvGrpSpPr>
          <p:grpSpPr>
            <a:xfrm>
              <a:off x="0" y="3500438"/>
              <a:ext cx="8772979" cy="1569660"/>
              <a:chOff x="0" y="3500438"/>
              <a:chExt cx="8772979" cy="1569660"/>
            </a:xfrm>
          </p:grpSpPr>
          <p:sp>
            <p:nvSpPr>
              <p:cNvPr id="208905" name="Rectangle 9"/>
              <p:cNvSpPr>
                <a:spLocks noChangeArrowheads="1"/>
              </p:cNvSpPr>
              <p:nvPr/>
            </p:nvSpPr>
            <p:spPr bwMode="auto">
              <a:xfrm>
                <a:off x="0" y="3500438"/>
                <a:ext cx="8772979" cy="15696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Times New Roman" pitchFamily="18" charset="0"/>
                    <a:cs typeface="Times New Roman" pitchFamily="18" charset="0"/>
                  </a:rPr>
                  <a:t>Электрическое поле сообщает электрону кинетическую энергию: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ru-RU" sz="2400" dirty="0" smtClean="0">
                  <a:cs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cs typeface="Times New Roman" pitchFamily="18" charset="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400" dirty="0" smtClean="0"/>
                  <a:t>где </a:t>
                </a:r>
                <a:r>
                  <a:rPr lang="en-US" sz="2400" b="1" i="1" dirty="0" smtClean="0"/>
                  <a:t>v</a:t>
                </a:r>
                <a:r>
                  <a:rPr lang="en-US" sz="2400" dirty="0" smtClean="0"/>
                  <a:t> </a:t>
                </a:r>
                <a:r>
                  <a:rPr lang="ru-RU" sz="2400" dirty="0" smtClean="0"/>
                  <a:t>– начальная скорость электрона.</a:t>
                </a:r>
                <a:endPara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pic>
            <p:nvPicPr>
              <p:cNvPr id="208906" name="Picture 10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3500430" y="3929065"/>
                <a:ext cx="2071702" cy="763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208907" name="Picture 11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6348145" y="3929066"/>
              <a:ext cx="1679493" cy="785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8" name="Стрелка вправо 37"/>
            <p:cNvSpPr/>
            <p:nvPr/>
          </p:nvSpPr>
          <p:spPr>
            <a:xfrm flipV="1">
              <a:off x="5715008" y="4214818"/>
              <a:ext cx="571504" cy="357190"/>
            </a:xfrm>
            <a:prstGeom prst="rightArrow">
              <a:avLst/>
            </a:prstGeom>
            <a:gradFill>
              <a:gsLst>
                <a:gs pos="0">
                  <a:schemeClr val="tx1">
                    <a:lumMod val="20000"/>
                    <a:lumOff val="80000"/>
                  </a:schemeClr>
                </a:gs>
                <a:gs pos="50000">
                  <a:schemeClr val="bg1"/>
                </a:gs>
                <a:gs pos="100000">
                  <a:schemeClr val="tx1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cxnSp>
        <p:nvCxnSpPr>
          <p:cNvPr id="40" name="Прямая со стрелкой 39"/>
          <p:cNvCxnSpPr/>
          <p:nvPr/>
        </p:nvCxnSpPr>
        <p:spPr>
          <a:xfrm rot="10800000">
            <a:off x="5929322" y="3357562"/>
            <a:ext cx="928694" cy="857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Группа 43"/>
          <p:cNvGrpSpPr/>
          <p:nvPr/>
        </p:nvGrpSpPr>
        <p:grpSpPr>
          <a:xfrm>
            <a:off x="3214678" y="3000372"/>
            <a:ext cx="2775497" cy="428628"/>
            <a:chOff x="3214678" y="3000372"/>
            <a:chExt cx="2775497" cy="428628"/>
          </a:xfrm>
        </p:grpSpPr>
        <p:pic>
          <p:nvPicPr>
            <p:cNvPr id="208908" name="Picture 12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4071934" y="3000372"/>
              <a:ext cx="1918241" cy="4143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3" name="Стрелка вправо 42"/>
            <p:cNvSpPr/>
            <p:nvPr/>
          </p:nvSpPr>
          <p:spPr>
            <a:xfrm flipV="1">
              <a:off x="3214678" y="3071810"/>
              <a:ext cx="571504" cy="357190"/>
            </a:xfrm>
            <a:prstGeom prst="rightArrow">
              <a:avLst/>
            </a:prstGeom>
            <a:gradFill>
              <a:gsLst>
                <a:gs pos="0">
                  <a:schemeClr val="tx1">
                    <a:lumMod val="20000"/>
                    <a:lumOff val="80000"/>
                  </a:schemeClr>
                </a:gs>
                <a:gs pos="50000">
                  <a:schemeClr val="bg1"/>
                </a:gs>
                <a:gs pos="100000">
                  <a:schemeClr val="tx1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pic>
        <p:nvPicPr>
          <p:cNvPr id="208909" name="Picture 1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000496" y="2857496"/>
            <a:ext cx="2928958" cy="781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0" name="Группа 49"/>
          <p:cNvGrpSpPr/>
          <p:nvPr/>
        </p:nvGrpSpPr>
        <p:grpSpPr>
          <a:xfrm>
            <a:off x="3143240" y="5929330"/>
            <a:ext cx="3071834" cy="928670"/>
            <a:chOff x="3143240" y="5929330"/>
            <a:chExt cx="3071834" cy="928670"/>
          </a:xfrm>
        </p:grpSpPr>
        <p:sp>
          <p:nvSpPr>
            <p:cNvPr id="48" name="Стрелка вправо 47"/>
            <p:cNvSpPr/>
            <p:nvPr/>
          </p:nvSpPr>
          <p:spPr>
            <a:xfrm flipV="1">
              <a:off x="3143240" y="6215082"/>
              <a:ext cx="571504" cy="357190"/>
            </a:xfrm>
            <a:prstGeom prst="rightArrow">
              <a:avLst/>
            </a:prstGeom>
            <a:gradFill>
              <a:gsLst>
                <a:gs pos="0">
                  <a:schemeClr val="tx1">
                    <a:lumMod val="20000"/>
                    <a:lumOff val="80000"/>
                  </a:schemeClr>
                </a:gs>
                <a:gs pos="50000">
                  <a:schemeClr val="bg1"/>
                </a:gs>
                <a:gs pos="100000">
                  <a:schemeClr val="tx1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49" name="Рисунок 48"/>
            <p:cNvPicPr/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3857620" y="5929330"/>
              <a:ext cx="2357454" cy="92867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</p:grpSp>
      <p:pic>
        <p:nvPicPr>
          <p:cNvPr id="51" name="Рисунок 50"/>
          <p:cNvPicPr/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5715016"/>
            <a:ext cx="642938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Прямоугольник 51"/>
          <p:cNvSpPr/>
          <p:nvPr/>
        </p:nvSpPr>
        <p:spPr>
          <a:xfrm>
            <a:off x="5935686" y="6334780"/>
            <a:ext cx="32083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Ответ: ≈ 2·10</a:t>
            </a:r>
            <a:r>
              <a:rPr lang="ru-RU" sz="2800" b="1" i="1" baseline="30000" dirty="0" smtClean="0">
                <a:solidFill>
                  <a:srgbClr val="FF0000"/>
                </a:solidFill>
              </a:rPr>
              <a:t>-3</a:t>
            </a:r>
            <a:r>
              <a:rPr lang="ru-RU" sz="2800" b="1" i="1" dirty="0" smtClean="0">
                <a:solidFill>
                  <a:srgbClr val="FF0000"/>
                </a:solidFill>
              </a:rPr>
              <a:t> Тл.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7407E-6 L -0.42917 0.2863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08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-0.40469 0.4463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08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" y="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3.3.4. Сила Лоренца, её направление и величина. Движение заряженной частицы в однородном магнитном поле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6357950" cy="450059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065CF9 В однородном магнитном поле с индукцией </a:t>
            </a:r>
            <a:r>
              <a:rPr lang="en-US" sz="2400" b="1" i="1" dirty="0" smtClean="0"/>
              <a:t>B</a:t>
            </a:r>
            <a:r>
              <a:rPr lang="ru-RU" sz="2400" dirty="0" smtClean="0"/>
              <a:t>, направленной вертикально вниз, равномерно вращается в горизонтальной плоскости против часовой стрелки положительно заряженный шарик массой </a:t>
            </a:r>
            <a:r>
              <a:rPr lang="ru-RU" sz="2400" b="1" i="1" dirty="0" err="1" smtClean="0"/>
              <a:t>m</a:t>
            </a:r>
            <a:r>
              <a:rPr lang="ru-RU" sz="2400" dirty="0" smtClean="0"/>
              <a:t>, подвешенный на нити длиной </a:t>
            </a:r>
            <a:r>
              <a:rPr lang="ru-RU" sz="2400" b="1" i="1" dirty="0" err="1" smtClean="0"/>
              <a:t>l</a:t>
            </a:r>
            <a:r>
              <a:rPr lang="ru-RU" sz="2400" dirty="0" smtClean="0"/>
              <a:t> (конический маятник). Угол отклонения нити от вертикали равен </a:t>
            </a:r>
            <a:r>
              <a:rPr lang="ru-RU" sz="2400" b="1" i="1" dirty="0" err="1" smtClean="0"/>
              <a:t>α</a:t>
            </a:r>
            <a:r>
              <a:rPr lang="ru-RU" sz="2400" dirty="0" smtClean="0"/>
              <a:t>, скорость движения шарика равна </a:t>
            </a:r>
            <a:r>
              <a:rPr lang="ru-RU" sz="2400" b="1" i="1" dirty="0" err="1" smtClean="0"/>
              <a:t>υ</a:t>
            </a:r>
            <a:r>
              <a:rPr lang="ru-RU" sz="2400" dirty="0" smtClean="0"/>
              <a:t>. Найдите заряд шарика.</a:t>
            </a:r>
            <a:endParaRPr lang="ru-RU" sz="2400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714348" y="5000636"/>
            <a:ext cx="8072462" cy="1285860"/>
          </a:xfrm>
          <a:prstGeom prst="wedgeRectCallout">
            <a:avLst>
              <a:gd name="adj1" fmla="val 15775"/>
              <a:gd name="adj2" fmla="val -71364"/>
            </a:avLst>
          </a:prstGeom>
          <a:gradFill>
            <a:gsLst>
              <a:gs pos="0">
                <a:schemeClr val="tx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Важно: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</a:rPr>
              <a:t>Учесть все силы, действующие на шарик;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ru-RU" sz="2400" b="1" dirty="0" smtClean="0">
                <a:solidFill>
                  <a:srgbClr val="FF0000"/>
                </a:solidFill>
              </a:rPr>
              <a:t>Разложить силы на 2 составляющие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Рисунок 6" descr="http://www.fipi.ru/os11/docs/BA1F39653304A5B041B656915DC36B38/questions/67806(copy1)/innerimg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285860"/>
            <a:ext cx="2539535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ttp://www.fipi.ru/os11/docs/BA1F39653304A5B041B656915DC36B38/questions/67806(copy1)/innerimg0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0"/>
            <a:ext cx="264317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8604"/>
            <a:ext cx="857256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0" y="0"/>
            <a:ext cx="1071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Дано:</a:t>
            </a:r>
            <a:endParaRPr lang="ru-RU" sz="2000" dirty="0">
              <a:solidFill>
                <a:srgbClr val="00206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142976" y="0"/>
            <a:ext cx="8001024" cy="1928802"/>
            <a:chOff x="1142976" y="0"/>
            <a:chExt cx="8001024" cy="1928802"/>
          </a:xfrm>
        </p:grpSpPr>
        <p:pic>
          <p:nvPicPr>
            <p:cNvPr id="4" name="Рисунок 3" descr="http://www.fipi.ru/os11/docs/BA1F39653304A5B041B656915DC36B38/questions/67806(copy1)/innerimg0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604465" y="0"/>
              <a:ext cx="2539535" cy="180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Прямоугольник 4"/>
            <p:cNvSpPr/>
            <p:nvPr/>
          </p:nvSpPr>
          <p:spPr>
            <a:xfrm>
              <a:off x="1142976" y="0"/>
              <a:ext cx="5429288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На шарик действуют сила тяжести, сила Лоренца и сила натяжения нити, которые по </a:t>
              </a:r>
              <a:r>
                <a:rPr lang="en-US" sz="2400" dirty="0" smtClean="0"/>
                <a:t>II</a:t>
              </a:r>
              <a:r>
                <a:rPr lang="ru-RU" sz="2400" dirty="0" smtClean="0"/>
                <a:t> закону Ньютона сообщают шарику ускорение:</a:t>
              </a:r>
              <a:endParaRPr lang="ru-RU" sz="2400" dirty="0"/>
            </a:p>
          </p:txBody>
        </p:sp>
        <p:pic>
          <p:nvPicPr>
            <p:cNvPr id="6" name="Рисунок 5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572264" y="0"/>
              <a:ext cx="2571736" cy="18573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Рисунок 6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143240" y="1500174"/>
              <a:ext cx="2571768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Группа 12"/>
          <p:cNvGrpSpPr/>
          <p:nvPr/>
        </p:nvGrpSpPr>
        <p:grpSpPr>
          <a:xfrm>
            <a:off x="1142976" y="1928802"/>
            <a:ext cx="5500726" cy="2000264"/>
            <a:chOff x="1142976" y="1928802"/>
            <a:chExt cx="5500726" cy="2000264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1142976" y="1928802"/>
              <a:ext cx="42754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/>
                <a:t>В проекциях на оси координат:</a:t>
              </a:r>
              <a:endParaRPr lang="ru-RU" sz="2400" dirty="0"/>
            </a:p>
          </p:txBody>
        </p:sp>
        <p:pic>
          <p:nvPicPr>
            <p:cNvPr id="11" name="Рисунок 10"/>
            <p:cNvPicPr/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071802" y="2357430"/>
              <a:ext cx="1571636" cy="157163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12" name="Рисунок 11"/>
            <p:cNvPicPr/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286380" y="2285992"/>
              <a:ext cx="1357322" cy="121444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18" name="Группа 17"/>
          <p:cNvGrpSpPr/>
          <p:nvPr/>
        </p:nvGrpSpPr>
        <p:grpSpPr>
          <a:xfrm>
            <a:off x="0" y="3857628"/>
            <a:ext cx="3754554" cy="1857388"/>
            <a:chOff x="0" y="4000504"/>
            <a:chExt cx="3754554" cy="1857388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0" y="4000504"/>
              <a:ext cx="37545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/>
                <a:t>Имеем систему уравнений:</a:t>
              </a:r>
              <a:endParaRPr lang="ru-RU" sz="2400" dirty="0"/>
            </a:p>
          </p:txBody>
        </p:sp>
        <p:pic>
          <p:nvPicPr>
            <p:cNvPr id="15" name="Рисунок 14"/>
            <p:cNvPicPr/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00034" y="4357694"/>
              <a:ext cx="3214710" cy="1357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8114" name="AutoShape 2"/>
            <p:cNvSpPr>
              <a:spLocks/>
            </p:cNvSpPr>
            <p:nvPr/>
          </p:nvSpPr>
          <p:spPr bwMode="auto">
            <a:xfrm>
              <a:off x="285720" y="4500570"/>
              <a:ext cx="214314" cy="1357322"/>
            </a:xfrm>
            <a:prstGeom prst="leftBrace">
              <a:avLst>
                <a:gd name="adj1" fmla="val 70176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3428992" y="4357694"/>
            <a:ext cx="4214842" cy="1428760"/>
            <a:chOff x="3500430" y="4500570"/>
            <a:chExt cx="4214842" cy="1428760"/>
          </a:xfrm>
        </p:grpSpPr>
        <p:pic>
          <p:nvPicPr>
            <p:cNvPr id="16" name="Рисунок 15"/>
            <p:cNvPicPr/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214810" y="4500570"/>
              <a:ext cx="3500462" cy="1357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Стрелка вправо 18"/>
            <p:cNvSpPr/>
            <p:nvPr/>
          </p:nvSpPr>
          <p:spPr>
            <a:xfrm flipV="1">
              <a:off x="3500430" y="5072074"/>
              <a:ext cx="571504" cy="357190"/>
            </a:xfrm>
            <a:prstGeom prst="rightArrow">
              <a:avLst/>
            </a:prstGeom>
            <a:gradFill>
              <a:gsLst>
                <a:gs pos="0">
                  <a:schemeClr val="tx1">
                    <a:lumMod val="20000"/>
                    <a:lumOff val="80000"/>
                  </a:schemeClr>
                </a:gs>
                <a:gs pos="50000">
                  <a:schemeClr val="bg1"/>
                </a:gs>
                <a:gs pos="100000">
                  <a:schemeClr val="tx1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0" name="AutoShape 2"/>
            <p:cNvSpPr>
              <a:spLocks/>
            </p:cNvSpPr>
            <p:nvPr/>
          </p:nvSpPr>
          <p:spPr bwMode="auto">
            <a:xfrm>
              <a:off x="4071934" y="4572008"/>
              <a:ext cx="214314" cy="1357322"/>
            </a:xfrm>
            <a:prstGeom prst="leftBrace">
              <a:avLst>
                <a:gd name="adj1" fmla="val 70176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2" name="Выгнутая вниз стрелка 21"/>
          <p:cNvSpPr/>
          <p:nvPr/>
        </p:nvSpPr>
        <p:spPr>
          <a:xfrm>
            <a:off x="1571604" y="5572140"/>
            <a:ext cx="2714644" cy="500066"/>
          </a:xfrm>
          <a:prstGeom prst="curvedUpArrow">
            <a:avLst/>
          </a:prstGeom>
          <a:gradFill>
            <a:gsLst>
              <a:gs pos="0">
                <a:schemeClr val="tx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низ стрелка 22"/>
          <p:cNvSpPr/>
          <p:nvPr/>
        </p:nvSpPr>
        <p:spPr>
          <a:xfrm rot="1009165" flipH="1">
            <a:off x="1534650" y="5085810"/>
            <a:ext cx="2657115" cy="631177"/>
          </a:xfrm>
          <a:prstGeom prst="curvedUpArrow">
            <a:avLst>
              <a:gd name="adj1" fmla="val 25000"/>
              <a:gd name="adj2" fmla="val 50000"/>
              <a:gd name="adj3" fmla="val 91207"/>
            </a:avLst>
          </a:prstGeom>
          <a:gradFill>
            <a:gsLst>
              <a:gs pos="0">
                <a:schemeClr val="tx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5643570" y="4892449"/>
            <a:ext cx="2643206" cy="1108319"/>
            <a:chOff x="5643570" y="4892449"/>
            <a:chExt cx="2643206" cy="1108319"/>
          </a:xfrm>
        </p:grpSpPr>
        <p:sp>
          <p:nvSpPr>
            <p:cNvPr id="24" name="Стрелка вправо 23"/>
            <p:cNvSpPr/>
            <p:nvPr/>
          </p:nvSpPr>
          <p:spPr>
            <a:xfrm rot="5400000" flipV="1">
              <a:off x="6191604" y="4999606"/>
              <a:ext cx="571504" cy="357190"/>
            </a:xfrm>
            <a:prstGeom prst="rightArrow">
              <a:avLst/>
            </a:prstGeom>
            <a:gradFill>
              <a:gsLst>
                <a:gs pos="0">
                  <a:schemeClr val="tx1">
                    <a:lumMod val="20000"/>
                    <a:lumOff val="80000"/>
                  </a:schemeClr>
                </a:gs>
                <a:gs pos="50000">
                  <a:schemeClr val="bg1"/>
                </a:gs>
                <a:gs pos="100000">
                  <a:schemeClr val="tx1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pic>
          <p:nvPicPr>
            <p:cNvPr id="25" name="Рисунок 24"/>
            <p:cNvPicPr/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5643570" y="5429264"/>
              <a:ext cx="2643206" cy="57150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</p:grp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214282" y="6400800"/>
            <a:ext cx="1331005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Ответ: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218115" name="Picture 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6267167"/>
            <a:ext cx="2714644" cy="590834"/>
          </a:xfrm>
          <a:prstGeom prst="rect">
            <a:avLst/>
          </a:prstGeom>
          <a:noFill/>
        </p:spPr>
      </p:pic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8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8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3" grpId="1" animBg="1"/>
      <p:bldP spid="2181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/>
          <a:lstStyle/>
          <a:p>
            <a:r>
              <a:rPr lang="ru-RU" b="1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/>
              <a:t>Решения </a:t>
            </a:r>
            <a:r>
              <a:rPr lang="ru-RU" b="1" i="1" dirty="0" smtClean="0"/>
              <a:t>авторские</a:t>
            </a:r>
            <a:r>
              <a:rPr lang="ru-RU" i="1" dirty="0" smtClean="0"/>
              <a:t>, но, тем не менее, список литературы прилагаю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Демидова, М.Ю. МЕТОДИЧЕСКИЕ РЕКОМЕНДАЦИИ для учителей, подготовленные на основе анализа типичных ошибок участников ЕГЭ 2016 года по ФИЗИКЕ //[Электронный ресурс]// </a:t>
            </a:r>
            <a:r>
              <a:rPr lang="ru-RU" u="sng" dirty="0" smtClean="0">
                <a:hlinkClick r:id="rId2"/>
              </a:rPr>
              <a:t>http://fipi.ru/sites/default/files/document/1471851265/fizika.pdf</a:t>
            </a:r>
            <a:r>
              <a:rPr lang="ru-RU" dirty="0" smtClean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Касьянов, В.А. Физика, 10 класс. Профильный уровень/ учебник для общеобразовательных школ / В.А. Касьянов. – ООО "Дрофа", 2011. – 436 с.;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Касьянов, В.А. Физика, 11 класс [Текст]: учебник для общеобразовательных школ / В.А. Касьянов. – ООО "Дрофа", 2004. – 116 с.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Федеральный институт педагогических измерений. Контрольные измерительные материалы (КИМ) Физика //[Электронный ресурс]// </a:t>
            </a:r>
            <a:r>
              <a:rPr lang="en-US" u="sng" dirty="0" smtClean="0">
                <a:hlinkClick r:id="rId3"/>
              </a:rPr>
              <a:t>http</a:t>
            </a:r>
            <a:r>
              <a:rPr lang="ru-RU" u="sng" dirty="0" smtClean="0">
                <a:hlinkClick r:id="rId3"/>
              </a:rPr>
              <a:t>://</a:t>
            </a:r>
            <a:r>
              <a:rPr lang="en-US" u="sng" dirty="0" err="1" smtClean="0">
                <a:hlinkClick r:id="rId3"/>
              </a:rPr>
              <a:t>fipi</a:t>
            </a:r>
            <a:r>
              <a:rPr lang="ru-RU" u="sng" dirty="0" smtClean="0">
                <a:hlinkClick r:id="rId3"/>
              </a:rPr>
              <a:t>.</a:t>
            </a:r>
            <a:r>
              <a:rPr lang="en-US" u="sng" dirty="0" err="1" smtClean="0">
                <a:hlinkClick r:id="rId3"/>
              </a:rPr>
              <a:t>ru</a:t>
            </a:r>
            <a:r>
              <a:rPr lang="ru-RU" u="sng" dirty="0" smtClean="0">
                <a:hlinkClick r:id="rId3"/>
              </a:rPr>
              <a:t>/</a:t>
            </a:r>
            <a:r>
              <a:rPr lang="en-US" u="sng" dirty="0" smtClean="0">
                <a:hlinkClick r:id="rId3"/>
              </a:rPr>
              <a:t>sites</a:t>
            </a:r>
            <a:r>
              <a:rPr lang="ru-RU" u="sng" dirty="0" smtClean="0">
                <a:hlinkClick r:id="rId3"/>
              </a:rPr>
              <a:t>/</a:t>
            </a:r>
            <a:r>
              <a:rPr lang="en-US" u="sng" dirty="0" smtClean="0">
                <a:hlinkClick r:id="rId3"/>
              </a:rPr>
              <a:t>default</a:t>
            </a:r>
            <a:r>
              <a:rPr lang="ru-RU" u="sng" dirty="0" smtClean="0">
                <a:hlinkClick r:id="rId3"/>
              </a:rPr>
              <a:t>/</a:t>
            </a:r>
            <a:r>
              <a:rPr lang="en-US" u="sng" dirty="0" smtClean="0">
                <a:hlinkClick r:id="rId3"/>
              </a:rPr>
              <a:t>files</a:t>
            </a:r>
            <a:r>
              <a:rPr lang="ru-RU" u="sng" dirty="0" smtClean="0">
                <a:hlinkClick r:id="rId3"/>
              </a:rPr>
              <a:t>/</a:t>
            </a:r>
            <a:r>
              <a:rPr lang="en-US" u="sng" dirty="0" smtClean="0">
                <a:hlinkClick r:id="rId3"/>
              </a:rPr>
              <a:t>document</a:t>
            </a:r>
            <a:r>
              <a:rPr lang="ru-RU" u="sng" dirty="0" smtClean="0">
                <a:hlinkClick r:id="rId3"/>
              </a:rPr>
              <a:t>/1482761372/</a:t>
            </a:r>
            <a:r>
              <a:rPr lang="en-US" u="sng" dirty="0" err="1" smtClean="0">
                <a:hlinkClick r:id="rId3"/>
              </a:rPr>
              <a:t>fi</a:t>
            </a:r>
            <a:r>
              <a:rPr lang="ru-RU" u="sng" dirty="0" smtClean="0">
                <a:hlinkClick r:id="rId3"/>
              </a:rPr>
              <a:t>_</a:t>
            </a:r>
            <a:r>
              <a:rPr lang="en-US" u="sng" dirty="0" err="1" smtClean="0">
                <a:hlinkClick r:id="rId3"/>
              </a:rPr>
              <a:t>ege</a:t>
            </a:r>
            <a:r>
              <a:rPr lang="ru-RU" u="sng" dirty="0" smtClean="0">
                <a:hlinkClick r:id="rId3"/>
              </a:rPr>
              <a:t>_2017.</a:t>
            </a:r>
            <a:r>
              <a:rPr lang="en-US" u="sng" dirty="0" smtClean="0">
                <a:hlinkClick r:id="rId3"/>
              </a:rPr>
              <a:t>zip</a:t>
            </a:r>
            <a:r>
              <a:rPr lang="ru-RU" u="sng" dirty="0" smtClean="0"/>
              <a:t>;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Федеральный институт педагогических измерений. Открытый банк заданий ЕГЭ / Физика / </a:t>
            </a:r>
            <a:r>
              <a:rPr lang="ru-RU" u="sng" dirty="0" smtClean="0">
                <a:hlinkClick r:id="rId4"/>
              </a:rPr>
              <a:t>Электродинамика</a:t>
            </a:r>
            <a:r>
              <a:rPr lang="ru-RU" dirty="0" smtClean="0"/>
              <a:t> //[Электронный ресурс]// </a:t>
            </a:r>
            <a:r>
              <a:rPr lang="en-US" u="sng" dirty="0" smtClean="0">
                <a:hlinkClick r:id="rId5"/>
              </a:rPr>
              <a:t>http</a:t>
            </a:r>
            <a:r>
              <a:rPr lang="ru-RU" u="sng" dirty="0" smtClean="0">
                <a:hlinkClick r:id="rId5"/>
              </a:rPr>
              <a:t>://85.142.162.119/</a:t>
            </a:r>
            <a:r>
              <a:rPr lang="en-US" u="sng" dirty="0" err="1" smtClean="0">
                <a:hlinkClick r:id="rId5"/>
              </a:rPr>
              <a:t>os</a:t>
            </a:r>
            <a:r>
              <a:rPr lang="ru-RU" u="sng" dirty="0" smtClean="0">
                <a:hlinkClick r:id="rId5"/>
              </a:rPr>
              <a:t>11/</a:t>
            </a:r>
            <a:r>
              <a:rPr lang="en-US" u="sng" dirty="0" err="1" smtClean="0">
                <a:hlinkClick r:id="rId5"/>
              </a:rPr>
              <a:t>xmodules</a:t>
            </a:r>
            <a:r>
              <a:rPr lang="ru-RU" u="sng" dirty="0" smtClean="0">
                <a:hlinkClick r:id="rId5"/>
              </a:rPr>
              <a:t>/</a:t>
            </a:r>
            <a:r>
              <a:rPr lang="en-US" u="sng" dirty="0" err="1" smtClean="0">
                <a:hlinkClick r:id="rId5"/>
              </a:rPr>
              <a:t>qprint</a:t>
            </a:r>
            <a:r>
              <a:rPr lang="ru-RU" u="sng" dirty="0" smtClean="0">
                <a:hlinkClick r:id="rId5"/>
              </a:rPr>
              <a:t>/</a:t>
            </a:r>
            <a:r>
              <a:rPr lang="en-US" u="sng" dirty="0" smtClean="0">
                <a:hlinkClick r:id="rId5"/>
              </a:rPr>
              <a:t>index</a:t>
            </a:r>
            <a:r>
              <a:rPr lang="ru-RU" u="sng" dirty="0" smtClean="0">
                <a:hlinkClick r:id="rId5"/>
              </a:rPr>
              <a:t>.</a:t>
            </a:r>
            <a:r>
              <a:rPr lang="en-US" u="sng" dirty="0" err="1" smtClean="0">
                <a:hlinkClick r:id="rId5"/>
              </a:rPr>
              <a:t>php</a:t>
            </a:r>
            <a:r>
              <a:rPr lang="ru-RU" u="sng" dirty="0" smtClean="0">
                <a:hlinkClick r:id="rId5"/>
              </a:rPr>
              <a:t>?</a:t>
            </a:r>
            <a:r>
              <a:rPr lang="en-US" u="sng" dirty="0" smtClean="0">
                <a:hlinkClick r:id="rId5"/>
              </a:rPr>
              <a:t>theme</a:t>
            </a:r>
            <a:r>
              <a:rPr lang="ru-RU" u="sng" dirty="0" smtClean="0">
                <a:hlinkClick r:id="rId5"/>
              </a:rPr>
              <a:t>_</a:t>
            </a:r>
            <a:r>
              <a:rPr lang="en-US" u="sng" dirty="0" err="1" smtClean="0">
                <a:hlinkClick r:id="rId5"/>
              </a:rPr>
              <a:t>guid</a:t>
            </a:r>
            <a:r>
              <a:rPr lang="ru-RU" u="sng" dirty="0" smtClean="0">
                <a:hlinkClick r:id="rId5"/>
              </a:rPr>
              <a:t>=</a:t>
            </a:r>
            <a:r>
              <a:rPr lang="en-US" u="sng" dirty="0" err="1" smtClean="0">
                <a:hlinkClick r:id="rId5"/>
              </a:rPr>
              <a:t>ccacefce</a:t>
            </a:r>
            <a:r>
              <a:rPr lang="ru-RU" u="sng" dirty="0" smtClean="0">
                <a:hlinkClick r:id="rId5"/>
              </a:rPr>
              <a:t>9241</a:t>
            </a:r>
            <a:r>
              <a:rPr lang="en-US" u="sng" dirty="0" smtClean="0">
                <a:hlinkClick r:id="rId5"/>
              </a:rPr>
              <a:t>e</a:t>
            </a:r>
            <a:r>
              <a:rPr lang="ru-RU" u="sng" dirty="0" smtClean="0">
                <a:hlinkClick r:id="rId5"/>
              </a:rPr>
              <a:t>311</a:t>
            </a:r>
            <a:r>
              <a:rPr lang="en-US" u="sng" dirty="0" smtClean="0">
                <a:hlinkClick r:id="rId5"/>
              </a:rPr>
              <a:t>b</a:t>
            </a:r>
            <a:r>
              <a:rPr lang="ru-RU" u="sng" dirty="0" smtClean="0">
                <a:hlinkClick r:id="rId5"/>
              </a:rPr>
              <a:t>8</a:t>
            </a:r>
            <a:r>
              <a:rPr lang="en-US" u="sng" dirty="0" smtClean="0">
                <a:hlinkClick r:id="rId5"/>
              </a:rPr>
              <a:t>c</a:t>
            </a:r>
            <a:r>
              <a:rPr lang="ru-RU" u="sng" dirty="0" smtClean="0">
                <a:hlinkClick r:id="rId5"/>
              </a:rPr>
              <a:t>7001</a:t>
            </a:r>
            <a:r>
              <a:rPr lang="en-US" u="sng" dirty="0" err="1" smtClean="0">
                <a:hlinkClick r:id="rId5"/>
              </a:rPr>
              <a:t>fc</a:t>
            </a:r>
            <a:r>
              <a:rPr lang="ru-RU" u="sng" dirty="0" smtClean="0">
                <a:hlinkClick r:id="rId5"/>
              </a:rPr>
              <a:t>68344</a:t>
            </a:r>
            <a:r>
              <a:rPr lang="en-US" u="sng" dirty="0" smtClean="0">
                <a:hlinkClick r:id="rId5"/>
              </a:rPr>
              <a:t>c</a:t>
            </a:r>
            <a:r>
              <a:rPr lang="ru-RU" u="sng" dirty="0" smtClean="0">
                <a:hlinkClick r:id="rId5"/>
              </a:rPr>
              <a:t>9&amp;</a:t>
            </a:r>
            <a:r>
              <a:rPr lang="en-US" u="sng" dirty="0" err="1" smtClean="0">
                <a:hlinkClick r:id="rId5"/>
              </a:rPr>
              <a:t>proj</a:t>
            </a:r>
            <a:r>
              <a:rPr lang="ru-RU" u="sng" dirty="0" smtClean="0">
                <a:hlinkClick r:id="rId5"/>
              </a:rPr>
              <a:t>_</a:t>
            </a:r>
            <a:r>
              <a:rPr lang="en-US" u="sng" dirty="0" err="1" smtClean="0">
                <a:hlinkClick r:id="rId5"/>
              </a:rPr>
              <a:t>guid</a:t>
            </a:r>
            <a:r>
              <a:rPr lang="ru-RU" u="sng" dirty="0" smtClean="0">
                <a:hlinkClick r:id="rId5"/>
              </a:rPr>
              <a:t>=</a:t>
            </a:r>
            <a:r>
              <a:rPr lang="en-US" u="sng" dirty="0" smtClean="0">
                <a:hlinkClick r:id="rId5"/>
              </a:rPr>
              <a:t>BA</a:t>
            </a:r>
            <a:r>
              <a:rPr lang="ru-RU" u="sng" dirty="0" smtClean="0">
                <a:hlinkClick r:id="rId5"/>
              </a:rPr>
              <a:t>1</a:t>
            </a:r>
            <a:r>
              <a:rPr lang="en-US" u="sng" dirty="0" smtClean="0">
                <a:hlinkClick r:id="rId5"/>
              </a:rPr>
              <a:t>F</a:t>
            </a:r>
            <a:r>
              <a:rPr lang="ru-RU" u="sng" dirty="0" smtClean="0">
                <a:hlinkClick r:id="rId5"/>
              </a:rPr>
              <a:t>39653304</a:t>
            </a:r>
            <a:r>
              <a:rPr lang="en-US" u="sng" dirty="0" smtClean="0">
                <a:hlinkClick r:id="rId5"/>
              </a:rPr>
              <a:t>A</a:t>
            </a:r>
            <a:r>
              <a:rPr lang="ru-RU" u="sng" dirty="0" smtClean="0">
                <a:hlinkClick r:id="rId5"/>
              </a:rPr>
              <a:t>5</a:t>
            </a:r>
            <a:r>
              <a:rPr lang="en-US" u="sng" dirty="0" smtClean="0">
                <a:hlinkClick r:id="rId5"/>
              </a:rPr>
              <a:t>B</a:t>
            </a:r>
            <a:r>
              <a:rPr lang="ru-RU" u="sng" dirty="0" smtClean="0">
                <a:hlinkClick r:id="rId5"/>
              </a:rPr>
              <a:t>041</a:t>
            </a:r>
            <a:r>
              <a:rPr lang="en-US" u="sng" dirty="0" smtClean="0">
                <a:hlinkClick r:id="rId5"/>
              </a:rPr>
              <a:t>B</a:t>
            </a:r>
            <a:r>
              <a:rPr lang="ru-RU" u="sng" dirty="0" smtClean="0">
                <a:hlinkClick r:id="rId5"/>
              </a:rPr>
              <a:t>656915</a:t>
            </a:r>
            <a:r>
              <a:rPr lang="en-US" u="sng" dirty="0" smtClean="0">
                <a:hlinkClick r:id="rId5"/>
              </a:rPr>
              <a:t>DC</a:t>
            </a:r>
            <a:r>
              <a:rPr lang="ru-RU" u="sng" dirty="0" smtClean="0">
                <a:hlinkClick r:id="rId5"/>
              </a:rPr>
              <a:t>36</a:t>
            </a:r>
            <a:r>
              <a:rPr lang="en-US" u="sng" dirty="0" smtClean="0">
                <a:hlinkClick r:id="rId5"/>
              </a:rPr>
              <a:t>B</a:t>
            </a:r>
            <a:r>
              <a:rPr lang="ru-RU" u="sng" dirty="0" smtClean="0">
                <a:hlinkClick r:id="rId5"/>
              </a:rPr>
              <a:t>38</a:t>
            </a:r>
            <a:r>
              <a:rPr lang="ru-RU" u="sng" dirty="0" smtClean="0"/>
              <a:t>;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Кодификатор</a:t>
            </a:r>
            <a:r>
              <a:rPr lang="ru-RU" sz="2000" b="1" dirty="0" smtClean="0"/>
              <a:t> элементов содержания и требований к уровню подготовки выпускников образовательных организаций для проведения единого государственного экзамена по физике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pPr marL="265113" indent="-265113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3.3. МАГНИТНОЕ ПОЛЕ </a:t>
            </a:r>
          </a:p>
          <a:p>
            <a:pPr marL="176213" indent="0">
              <a:buFont typeface="Wingdings" pitchFamily="2" charset="2"/>
              <a:buChar char="Ø"/>
            </a:pPr>
            <a:r>
              <a:rPr lang="ru-RU" sz="2400" dirty="0" smtClean="0"/>
              <a:t>3.3.1. Механическое взаимодействие магнитов. Магнитное поле. Вектор магнитной индукции. Принцип суперпозиции магнитных полей. Линии магнитного поля. Картина линий поля полосового и подковообразного постоянных магнитов</a:t>
            </a:r>
          </a:p>
          <a:p>
            <a:pPr marL="176213" indent="0">
              <a:buFont typeface="Wingdings" pitchFamily="2" charset="2"/>
              <a:buChar char="Ø"/>
            </a:pPr>
            <a:r>
              <a:rPr lang="ru-RU" sz="2400" dirty="0" smtClean="0"/>
              <a:t>3.3.2. Опыт Эрстеда. Магнитное поле проводника с током. Картина линий поля длинного прямого проводника и замкнутого кольцевого проводника, катушки с током</a:t>
            </a:r>
          </a:p>
          <a:p>
            <a:pPr marL="176213" indent="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</a:rPr>
              <a:t>3.3.3. Сила Ампера, её направление и величина</a:t>
            </a:r>
          </a:p>
          <a:p>
            <a:pPr marL="176213" indent="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</a:rPr>
              <a:t>3.3.4. Сила Лоренца, её направление и величина. Движение заряженной частицы в однородном магнитном поле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928670"/>
            <a:ext cx="67151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3F2F0E Металлический стержень длиной </a:t>
            </a:r>
            <a:r>
              <a:rPr lang="en-US" sz="2400" b="1" i="1" dirty="0" smtClean="0"/>
              <a:t>l</a:t>
            </a:r>
            <a:r>
              <a:rPr lang="ru-RU" sz="2400" b="1" i="1" dirty="0" smtClean="0"/>
              <a:t> = 0,1 м</a:t>
            </a:r>
            <a:r>
              <a:rPr lang="ru-RU" sz="2400" dirty="0" smtClean="0"/>
              <a:t> и массой </a:t>
            </a:r>
            <a:r>
              <a:rPr lang="en-US" sz="2400" b="1" i="1" dirty="0" smtClean="0"/>
              <a:t>m</a:t>
            </a:r>
            <a:r>
              <a:rPr lang="ru-RU" sz="2400" b="1" i="1" dirty="0" smtClean="0"/>
              <a:t> = 10 г</a:t>
            </a:r>
            <a:r>
              <a:rPr lang="ru-RU" sz="2400" dirty="0" smtClean="0"/>
              <a:t>, подвешенный на двух параллельных проводящих нитях длиной </a:t>
            </a:r>
            <a:r>
              <a:rPr lang="en-US" sz="2400" b="1" i="1" dirty="0" smtClean="0"/>
              <a:t>L</a:t>
            </a:r>
            <a:r>
              <a:rPr lang="ru-RU" sz="2400" b="1" i="1" dirty="0" smtClean="0"/>
              <a:t> = 1 м</a:t>
            </a:r>
            <a:r>
              <a:rPr lang="ru-RU" sz="2400" dirty="0" smtClean="0"/>
              <a:t>, располагается горизонтально в однородном магнитном поле с индукцией </a:t>
            </a:r>
            <a:r>
              <a:rPr lang="en-US" sz="2400" b="1" i="1" dirty="0" smtClean="0"/>
              <a:t>B</a:t>
            </a:r>
            <a:r>
              <a:rPr lang="ru-RU" sz="2400" b="1" i="1" dirty="0" smtClean="0"/>
              <a:t> = 0,1 Тл</a:t>
            </a:r>
            <a:r>
              <a:rPr lang="ru-RU" sz="2400" dirty="0" smtClean="0"/>
              <a:t>, как показано на рисунке. Вектор магнитной индукции направлен вертикально. Какую максимальную скорость приобретёт стержень, если по нему пропустить ток силой </a:t>
            </a:r>
            <a:r>
              <a:rPr lang="ru-RU" sz="2400" b="1" i="1" dirty="0" smtClean="0"/>
              <a:t>10 А</a:t>
            </a:r>
            <a:r>
              <a:rPr lang="ru-RU" sz="2400" dirty="0" smtClean="0"/>
              <a:t> в течение </a:t>
            </a:r>
            <a:r>
              <a:rPr lang="ru-RU" sz="2400" b="1" i="1" dirty="0" smtClean="0"/>
              <a:t>0,1 с</a:t>
            </a:r>
            <a:r>
              <a:rPr lang="ru-RU" sz="2400" dirty="0" smtClean="0"/>
              <a:t>? Угол </a:t>
            </a:r>
            <a:r>
              <a:rPr lang="ru-RU" sz="2400" b="1" i="1" dirty="0" err="1" smtClean="0"/>
              <a:t>φ</a:t>
            </a:r>
            <a:r>
              <a:rPr lang="ru-RU" sz="2400" dirty="0" err="1" smtClean="0"/>
              <a:t> </a:t>
            </a:r>
            <a:r>
              <a:rPr lang="ru-RU" sz="2400" dirty="0" smtClean="0"/>
              <a:t>отклонения нитей от вертикали за время протекания тока мал.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3.3.3. Сила Ампера, её направление и величина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undefine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5" y="1000108"/>
            <a:ext cx="221454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ая выноска 4"/>
          <p:cNvSpPr/>
          <p:nvPr/>
        </p:nvSpPr>
        <p:spPr>
          <a:xfrm>
            <a:off x="714348" y="5286388"/>
            <a:ext cx="8001056" cy="1357322"/>
          </a:xfrm>
          <a:prstGeom prst="wedgeRectCallout">
            <a:avLst>
              <a:gd name="adj1" fmla="val 23268"/>
              <a:gd name="adj2" fmla="val -104491"/>
            </a:avLst>
          </a:prstGeom>
          <a:gradFill>
            <a:gsLst>
              <a:gs pos="0">
                <a:schemeClr val="tx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FF0000"/>
                </a:solidFill>
              </a:rPr>
              <a:t>Т. к. угол </a:t>
            </a:r>
            <a:r>
              <a:rPr lang="ru-RU" sz="2400" dirty="0" err="1" smtClean="0">
                <a:solidFill>
                  <a:srgbClr val="FF0000"/>
                </a:solidFill>
              </a:rPr>
              <a:t>φ </a:t>
            </a:r>
            <a:r>
              <a:rPr lang="ru-RU" sz="2400" dirty="0" smtClean="0">
                <a:solidFill>
                  <a:srgbClr val="FF0000"/>
                </a:solidFill>
              </a:rPr>
              <a:t>отклонения нитей от вертикали тока мал, то силы тяжести и натяжения нити компенсируют друг друга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Ускорение сообщает </a:t>
            </a:r>
            <a:r>
              <a:rPr lang="ru-RU" sz="2400" dirty="0" smtClean="0">
                <a:solidFill>
                  <a:srgbClr val="FF0000"/>
                </a:solidFill>
              </a:rPr>
              <a:t>только</a:t>
            </a:r>
            <a:r>
              <a:rPr lang="ru-RU" sz="2400" b="1" dirty="0" smtClean="0">
                <a:solidFill>
                  <a:srgbClr val="FF0000"/>
                </a:solidFill>
              </a:rPr>
              <a:t> сила Ампера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357322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 descr="undefined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9" y="0"/>
            <a:ext cx="1643042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Группа 8"/>
          <p:cNvGrpSpPr/>
          <p:nvPr/>
        </p:nvGrpSpPr>
        <p:grpSpPr>
          <a:xfrm>
            <a:off x="8143900" y="1714488"/>
            <a:ext cx="642942" cy="500066"/>
            <a:chOff x="8143900" y="1714488"/>
            <a:chExt cx="642942" cy="500066"/>
          </a:xfrm>
        </p:grpSpPr>
        <p:cxnSp>
          <p:nvCxnSpPr>
            <p:cNvPr id="4" name="Прямая со стрелкой 3"/>
            <p:cNvCxnSpPr/>
            <p:nvPr/>
          </p:nvCxnSpPr>
          <p:spPr>
            <a:xfrm>
              <a:off x="8143900" y="2143116"/>
              <a:ext cx="428628" cy="714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8358214" y="1785926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8215338" y="1714488"/>
              <a:ext cx="5715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solidFill>
                    <a:srgbClr val="FF0000"/>
                  </a:solidFill>
                </a:rPr>
                <a:t>F</a:t>
              </a:r>
              <a:r>
                <a:rPr lang="ru-RU" sz="2400" b="1" i="1" baseline="-25000" dirty="0" smtClean="0">
                  <a:solidFill>
                    <a:srgbClr val="FF0000"/>
                  </a:solidFill>
                </a:rPr>
                <a:t>А</a:t>
              </a:r>
              <a:endParaRPr lang="ru-RU" sz="2400" b="1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714480" y="214291"/>
            <a:ext cx="5715040" cy="1176344"/>
            <a:chOff x="1714480" y="214291"/>
            <a:chExt cx="5715040" cy="1176344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1714480" y="214291"/>
              <a:ext cx="571504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По правилу левой руки сила Ампера направленная горизонтально:</a:t>
              </a:r>
              <a:endParaRPr lang="ru-RU" sz="2400" dirty="0"/>
            </a:p>
          </p:txBody>
        </p:sp>
        <p:pic>
          <p:nvPicPr>
            <p:cNvPr id="11" name="Рисунок 10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14942" y="1071546"/>
              <a:ext cx="2081222" cy="319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Прямоугольная выноска 13"/>
          <p:cNvSpPr/>
          <p:nvPr/>
        </p:nvSpPr>
        <p:spPr>
          <a:xfrm>
            <a:off x="285720" y="2857496"/>
            <a:ext cx="8643998" cy="2071702"/>
          </a:xfrm>
          <a:prstGeom prst="wedgeRectCallout">
            <a:avLst>
              <a:gd name="adj1" fmla="val 34188"/>
              <a:gd name="adj2" fmla="val -66237"/>
            </a:avLst>
          </a:prstGeom>
          <a:gradFill>
            <a:gsLst>
              <a:gs pos="0">
                <a:schemeClr val="tx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002060"/>
                </a:solidFill>
              </a:rPr>
              <a:t>По условию, </a:t>
            </a:r>
            <a:r>
              <a:rPr lang="ru-RU" sz="2400" b="1" dirty="0" smtClean="0">
                <a:solidFill>
                  <a:srgbClr val="FF0000"/>
                </a:solidFill>
              </a:rPr>
              <a:t>угол отклонения </a:t>
            </a:r>
            <a:r>
              <a:rPr lang="ru-RU" sz="2400" dirty="0" smtClean="0">
                <a:solidFill>
                  <a:srgbClr val="002060"/>
                </a:solidFill>
              </a:rPr>
              <a:t>нитей </a:t>
            </a:r>
            <a:r>
              <a:rPr lang="ru-RU" sz="2400" b="1" dirty="0" smtClean="0">
                <a:solidFill>
                  <a:srgbClr val="FF0000"/>
                </a:solidFill>
              </a:rPr>
              <a:t>мал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Горизонтальные составляющие сил натяжения </a:t>
            </a:r>
            <a:r>
              <a:rPr lang="ru-RU" sz="2400" dirty="0" smtClean="0">
                <a:solidFill>
                  <a:srgbClr val="002060"/>
                </a:solidFill>
              </a:rPr>
              <a:t>нитей также </a:t>
            </a:r>
            <a:r>
              <a:rPr lang="ru-RU" sz="2400" b="1" dirty="0" smtClean="0">
                <a:solidFill>
                  <a:srgbClr val="FF0000"/>
                </a:solidFill>
              </a:rPr>
              <a:t>малы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и практически </a:t>
            </a:r>
            <a:r>
              <a:rPr lang="ru-RU" sz="2400" b="1" dirty="0" smtClean="0">
                <a:solidFill>
                  <a:srgbClr val="FF0000"/>
                </a:solidFill>
              </a:rPr>
              <a:t>не влияют </a:t>
            </a:r>
            <a:r>
              <a:rPr lang="ru-RU" sz="2400" dirty="0" smtClean="0">
                <a:solidFill>
                  <a:srgbClr val="002060"/>
                </a:solidFill>
              </a:rPr>
              <a:t>на движение стержня в горизонтальном направлении.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Поэтому </a:t>
            </a:r>
            <a:r>
              <a:rPr lang="ru-RU" sz="2400" b="1" dirty="0" smtClean="0">
                <a:solidFill>
                  <a:srgbClr val="FF0000"/>
                </a:solidFill>
              </a:rPr>
              <a:t>движение</a:t>
            </a:r>
            <a:r>
              <a:rPr lang="ru-RU" sz="2400" dirty="0" smtClean="0">
                <a:solidFill>
                  <a:srgbClr val="002060"/>
                </a:solidFill>
              </a:rPr>
              <a:t> стержня можно считать </a:t>
            </a:r>
            <a:r>
              <a:rPr lang="ru-RU" sz="2400" b="1" dirty="0" smtClean="0">
                <a:solidFill>
                  <a:srgbClr val="FF0000"/>
                </a:solidFill>
              </a:rPr>
              <a:t>равноускоренным.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1785918" y="1285860"/>
            <a:ext cx="5143536" cy="461665"/>
            <a:chOff x="1785918" y="1285860"/>
            <a:chExt cx="5143536" cy="461665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785918" y="1285860"/>
              <a:ext cx="407196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По второму закону Ньютона:</a:t>
              </a:r>
              <a:endParaRPr lang="ru-RU" sz="2400" dirty="0"/>
            </a:p>
          </p:txBody>
        </p:sp>
        <p:pic>
          <p:nvPicPr>
            <p:cNvPr id="16" name="Рисунок 15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786446" y="1357298"/>
              <a:ext cx="114300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Правая фигурная скобка 17"/>
          <p:cNvSpPr/>
          <p:nvPr/>
        </p:nvSpPr>
        <p:spPr>
          <a:xfrm>
            <a:off x="7286644" y="928670"/>
            <a:ext cx="214314" cy="1000132"/>
          </a:xfrm>
          <a:prstGeom prst="righ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5572132" y="214290"/>
            <a:ext cx="3348062" cy="490542"/>
          </a:xfrm>
          <a:prstGeom prst="wedgeRectCallout">
            <a:avLst>
              <a:gd name="adj1" fmla="val 6436"/>
              <a:gd name="adj2" fmla="val 159254"/>
            </a:avLst>
          </a:prstGeom>
          <a:gradFill>
            <a:gsLst>
              <a:gs pos="0">
                <a:schemeClr val="tx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002060"/>
                </a:solidFill>
              </a:rPr>
              <a:t>Объединяем уравнения: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pic>
        <p:nvPicPr>
          <p:cNvPr id="21" name="Рисунок 20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1785926"/>
            <a:ext cx="250033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Стрелка вправо 22"/>
          <p:cNvSpPr/>
          <p:nvPr/>
        </p:nvSpPr>
        <p:spPr>
          <a:xfrm rot="5400000">
            <a:off x="4355162" y="2288516"/>
            <a:ext cx="714380" cy="423581"/>
          </a:xfrm>
          <a:prstGeom prst="rightArrow">
            <a:avLst/>
          </a:prstGeom>
          <a:gradFill>
            <a:gsLst>
              <a:gs pos="0">
                <a:schemeClr val="tx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4" name="Рисунок 23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43306" y="3000372"/>
            <a:ext cx="1957396" cy="73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500034" y="3786190"/>
            <a:ext cx="2571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Учтем, что: </a:t>
            </a:r>
            <a:r>
              <a:rPr lang="en-US" sz="2400" b="1" i="1" dirty="0" smtClean="0"/>
              <a:t>v = at</a:t>
            </a:r>
            <a:endParaRPr lang="ru-RU" sz="2400" dirty="0"/>
          </a:p>
        </p:txBody>
      </p:sp>
      <p:pic>
        <p:nvPicPr>
          <p:cNvPr id="28" name="Рисунок 27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00364" y="4286256"/>
            <a:ext cx="2928951" cy="8096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grpSp>
        <p:nvGrpSpPr>
          <p:cNvPr id="31" name="Группа 30"/>
          <p:cNvGrpSpPr/>
          <p:nvPr/>
        </p:nvGrpSpPr>
        <p:grpSpPr>
          <a:xfrm>
            <a:off x="2285984" y="5357826"/>
            <a:ext cx="6946078" cy="1451914"/>
            <a:chOff x="2285984" y="5357826"/>
            <a:chExt cx="6946078" cy="1451914"/>
          </a:xfrm>
        </p:grpSpPr>
        <p:pic>
          <p:nvPicPr>
            <p:cNvPr id="29" name="Рисунок 28"/>
            <p:cNvPicPr/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285984" y="5357826"/>
              <a:ext cx="4357718" cy="857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Прямоугольник 29"/>
            <p:cNvSpPr/>
            <p:nvPr/>
          </p:nvSpPr>
          <p:spPr>
            <a:xfrm>
              <a:off x="6286512" y="6286520"/>
              <a:ext cx="294555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i="1" dirty="0" smtClean="0">
                  <a:solidFill>
                    <a:srgbClr val="FF0000"/>
                  </a:solidFill>
                </a:rPr>
                <a:t>Ответ: </a:t>
              </a:r>
              <a:r>
                <a:rPr lang="ru-RU" sz="2800" b="1" i="1" dirty="0" err="1" smtClean="0">
                  <a:solidFill>
                    <a:srgbClr val="FF0000"/>
                  </a:solidFill>
                </a:rPr>
                <a:t>υ </a:t>
              </a:r>
              <a:r>
                <a:rPr lang="ru-RU" sz="2800" b="1" i="1" dirty="0" smtClean="0">
                  <a:solidFill>
                    <a:srgbClr val="FF0000"/>
                  </a:solidFill>
                </a:rPr>
                <a:t>= 1 м/с.</a:t>
              </a:r>
              <a:endParaRPr lang="ru-RU" sz="28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8" grpId="0" animBg="1"/>
      <p:bldP spid="20" grpId="0" animBg="1"/>
      <p:bldP spid="20" grpId="1" animBg="1"/>
      <p:bldP spid="20" grpId="2" animBg="1"/>
      <p:bldP spid="23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929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Критерии оценивания выполнения задания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87025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Приведено полное решение, включающее следующие элементы:</a:t>
            </a:r>
          </a:p>
          <a:p>
            <a:r>
              <a:rPr lang="ru-RU" sz="2400" dirty="0" smtClean="0"/>
              <a:t>I) записаны положения теории и физические законы,</a:t>
            </a:r>
          </a:p>
          <a:p>
            <a:r>
              <a:rPr lang="ru-RU" sz="2400" dirty="0" smtClean="0"/>
              <a:t>закономерности, применение которых необходимо для решения</a:t>
            </a:r>
          </a:p>
          <a:p>
            <a:r>
              <a:rPr lang="ru-RU" sz="2400" dirty="0" smtClean="0"/>
              <a:t>задачи выбранным способом </a:t>
            </a:r>
          </a:p>
          <a:p>
            <a:r>
              <a:rPr lang="ru-RU" sz="2400" dirty="0" smtClean="0"/>
              <a:t>в данном случае:</a:t>
            </a:r>
          </a:p>
          <a:p>
            <a:endParaRPr lang="ru-RU" sz="2400" i="1" dirty="0" smtClean="0"/>
          </a:p>
          <a:p>
            <a:endParaRPr lang="ru-RU" sz="2400" dirty="0" smtClean="0"/>
          </a:p>
          <a:p>
            <a:r>
              <a:rPr lang="ru-RU" sz="2400" dirty="0" smtClean="0"/>
              <a:t>II) описаны все вновь вводимые в решении буквенные обозначения</a:t>
            </a:r>
          </a:p>
          <a:p>
            <a:r>
              <a:rPr lang="ru-RU" sz="2400" dirty="0" smtClean="0"/>
              <a:t>физических величин (</a:t>
            </a:r>
            <a:r>
              <a:rPr lang="ru-RU" sz="2400" i="1" dirty="0" smtClean="0"/>
              <a:t>за исключением обозначений констант,</a:t>
            </a:r>
          </a:p>
          <a:p>
            <a:r>
              <a:rPr lang="ru-RU" sz="2400" i="1" dirty="0" smtClean="0"/>
              <a:t>указанных в варианте КИМ, обозначений величин, используемых в</a:t>
            </a:r>
          </a:p>
          <a:p>
            <a:r>
              <a:rPr lang="ru-RU" sz="2400" i="1" dirty="0" smtClean="0"/>
              <a:t>условии задачи, и стандартных обозначений величин, используемых</a:t>
            </a:r>
          </a:p>
          <a:p>
            <a:r>
              <a:rPr lang="ru-RU" sz="2400" i="1" dirty="0" smtClean="0"/>
              <a:t>при написании физических законов);</a:t>
            </a:r>
          </a:p>
          <a:p>
            <a:r>
              <a:rPr lang="ru-RU" sz="2400" dirty="0" smtClean="0"/>
              <a:t>III) проведены необходимые математические преобразования и</a:t>
            </a:r>
          </a:p>
          <a:p>
            <a:r>
              <a:rPr lang="ru-RU" sz="2400" dirty="0" smtClean="0"/>
              <a:t>расчёты, приводящие к правильному числовому ответу (допускается</a:t>
            </a:r>
          </a:p>
          <a:p>
            <a:r>
              <a:rPr lang="ru-RU" sz="2400" dirty="0" smtClean="0"/>
              <a:t>решение «по частям» с промежуточными вычислениями);</a:t>
            </a:r>
          </a:p>
          <a:p>
            <a:r>
              <a:rPr lang="ru-RU" sz="2400" dirty="0" smtClean="0"/>
              <a:t>IV) представлен правильный ответ с указанием единиц измерения</a:t>
            </a:r>
          </a:p>
          <a:p>
            <a:r>
              <a:rPr lang="ru-RU" sz="2400" dirty="0" smtClean="0"/>
              <a:t>искомой величины</a:t>
            </a:r>
            <a:endParaRPr lang="ru-RU" sz="2400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7429520" y="142852"/>
            <a:ext cx="1490674" cy="490542"/>
          </a:xfrm>
          <a:prstGeom prst="wedgeRectCallout">
            <a:avLst>
              <a:gd name="adj1" fmla="val -64800"/>
              <a:gd name="adj2" fmla="val 90104"/>
            </a:avLst>
          </a:prstGeom>
          <a:gradFill>
            <a:gsLst>
              <a:gs pos="0">
                <a:schemeClr val="tx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3 </a:t>
            </a:r>
            <a:r>
              <a:rPr lang="ru-RU" sz="2400" b="1" dirty="0" smtClean="0">
                <a:solidFill>
                  <a:srgbClr val="FF0000"/>
                </a:solidFill>
              </a:rPr>
              <a:t>балла</a:t>
            </a: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2500298" y="1928802"/>
            <a:ext cx="6643702" cy="1214446"/>
          </a:xfrm>
          <a:prstGeom prst="wedgeRectCallout">
            <a:avLst>
              <a:gd name="adj1" fmla="val -2643"/>
              <a:gd name="adj2" fmla="val 5069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выражения для силы Ампера, </a:t>
            </a: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II </a:t>
            </a:r>
            <a:r>
              <a:rPr lang="ru-RU" sz="2400" b="1" i="1" dirty="0" smtClean="0">
                <a:solidFill>
                  <a:srgbClr val="FF0000"/>
                </a:solidFill>
              </a:rPr>
              <a:t>закон Ньютона,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кинематическое выражение скорости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929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Критерии оценивания выполнения задания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87025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Правильно записаны все необходимые положения теории,</a:t>
            </a:r>
          </a:p>
          <a:p>
            <a:r>
              <a:rPr lang="ru-RU" sz="2400" dirty="0" smtClean="0"/>
              <a:t>физические законы, закономерности, и проведены необходимые</a:t>
            </a:r>
          </a:p>
          <a:p>
            <a:r>
              <a:rPr lang="ru-RU" sz="2400" dirty="0" smtClean="0"/>
              <a:t>преобразования. Но имеются один или несколько из следующих</a:t>
            </a:r>
          </a:p>
          <a:p>
            <a:r>
              <a:rPr lang="ru-RU" sz="2400" dirty="0" smtClean="0"/>
              <a:t>недостатков.</a:t>
            </a:r>
          </a:p>
          <a:p>
            <a:r>
              <a:rPr lang="ru-RU" sz="2400" dirty="0" smtClean="0"/>
              <a:t>Записи, соответствующие пункту II, представлены не в полном</a:t>
            </a:r>
          </a:p>
          <a:p>
            <a:r>
              <a:rPr lang="ru-RU" sz="2400" dirty="0" smtClean="0"/>
              <a:t>объёме или отсутствуют.</a:t>
            </a:r>
          </a:p>
          <a:p>
            <a:pPr algn="ctr"/>
            <a:r>
              <a:rPr lang="ru-RU" sz="2400" dirty="0" smtClean="0"/>
              <a:t>И (ИЛИ)</a:t>
            </a:r>
          </a:p>
          <a:p>
            <a:r>
              <a:rPr lang="ru-RU" sz="2400" dirty="0" smtClean="0"/>
              <a:t>В решении имеются лишние записи, не входящие в решение</a:t>
            </a:r>
          </a:p>
          <a:p>
            <a:r>
              <a:rPr lang="ru-RU" sz="2400" dirty="0" smtClean="0"/>
              <a:t>(возможно, неверные), которые не отделены от решения (не</a:t>
            </a:r>
          </a:p>
          <a:p>
            <a:r>
              <a:rPr lang="ru-RU" sz="2400" dirty="0" smtClean="0"/>
              <a:t>зачёркнуты; не заключены в скобки, рамку и т.п.).</a:t>
            </a:r>
          </a:p>
          <a:p>
            <a:pPr algn="ctr"/>
            <a:r>
              <a:rPr lang="ru-RU" sz="2400" dirty="0" smtClean="0"/>
              <a:t>И (ИЛИ)</a:t>
            </a:r>
          </a:p>
          <a:p>
            <a:r>
              <a:rPr lang="ru-RU" sz="2400" dirty="0" smtClean="0"/>
              <a:t>В необходимых математических преобразованиях или вычислениях</a:t>
            </a:r>
          </a:p>
          <a:p>
            <a:r>
              <a:rPr lang="ru-RU" sz="2400" dirty="0" smtClean="0"/>
              <a:t>допущены ошибки, и (или) в математических преобразованиях/</a:t>
            </a:r>
          </a:p>
          <a:p>
            <a:r>
              <a:rPr lang="ru-RU" sz="2400" dirty="0" smtClean="0"/>
              <a:t>вычислениях пропущены логически важные шаги.</a:t>
            </a:r>
          </a:p>
          <a:p>
            <a:pPr algn="ctr"/>
            <a:r>
              <a:rPr lang="ru-RU" sz="2400" dirty="0" smtClean="0"/>
              <a:t>И (ИЛИ)</a:t>
            </a:r>
          </a:p>
          <a:p>
            <a:r>
              <a:rPr lang="ru-RU" sz="2400" dirty="0" smtClean="0"/>
              <a:t>Отсутствует пункт IV, или в нём допущена ошибка (в том числе в</a:t>
            </a:r>
          </a:p>
          <a:p>
            <a:r>
              <a:rPr lang="ru-RU" sz="2400" dirty="0" smtClean="0"/>
              <a:t>записи единиц измерения величины)</a:t>
            </a:r>
            <a:endParaRPr lang="ru-RU" sz="2400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7429520" y="0"/>
            <a:ext cx="1490674" cy="490542"/>
          </a:xfrm>
          <a:prstGeom prst="wedgeRectCallout">
            <a:avLst>
              <a:gd name="adj1" fmla="val -31161"/>
              <a:gd name="adj2" fmla="val 81084"/>
            </a:avLst>
          </a:prstGeom>
          <a:gradFill>
            <a:gsLst>
              <a:gs pos="0">
                <a:schemeClr val="tx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балла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929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Критерии оценивания выполнения задания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87025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Представлены записи, соответствующие </a:t>
            </a:r>
            <a:r>
              <a:rPr lang="ru-RU" sz="2400" b="1" dirty="0" smtClean="0"/>
              <a:t>одному из следующих</a:t>
            </a:r>
          </a:p>
          <a:p>
            <a:r>
              <a:rPr lang="ru-RU" sz="2400" dirty="0" smtClean="0"/>
              <a:t>случаев.</a:t>
            </a:r>
          </a:p>
          <a:p>
            <a:r>
              <a:rPr lang="ru-RU" sz="2400" dirty="0" smtClean="0"/>
              <a:t>Представлены только положения и формулы, выражающие</a:t>
            </a:r>
          </a:p>
          <a:p>
            <a:r>
              <a:rPr lang="ru-RU" sz="2400" dirty="0" smtClean="0"/>
              <a:t>физические законы, применение которых необходимо для решения</a:t>
            </a:r>
          </a:p>
          <a:p>
            <a:r>
              <a:rPr lang="ru-RU" sz="2400" dirty="0" smtClean="0"/>
              <a:t>данной задачи, без каких-либо преобразований с их использованием,</a:t>
            </a:r>
          </a:p>
          <a:p>
            <a:r>
              <a:rPr lang="ru-RU" sz="2400" dirty="0" smtClean="0"/>
              <a:t>направленных на решение задачи.</a:t>
            </a:r>
          </a:p>
          <a:p>
            <a:pPr algn="ctr"/>
            <a:r>
              <a:rPr lang="ru-RU" sz="2400" dirty="0" smtClean="0"/>
              <a:t>ИЛИ</a:t>
            </a:r>
          </a:p>
          <a:p>
            <a:r>
              <a:rPr lang="ru-RU" sz="2400" dirty="0" smtClean="0"/>
              <a:t>В решении отсутствует ОДНА из исходных формул, необходимая</a:t>
            </a:r>
          </a:p>
          <a:p>
            <a:r>
              <a:rPr lang="ru-RU" sz="2400" dirty="0" smtClean="0"/>
              <a:t>для решения данной задачи (или утверждение, лежащее в основе</a:t>
            </a:r>
          </a:p>
          <a:p>
            <a:r>
              <a:rPr lang="ru-RU" sz="2400" dirty="0" smtClean="0"/>
              <a:t>решения), но присутствуют логически верные преобразования с</a:t>
            </a:r>
          </a:p>
          <a:p>
            <a:r>
              <a:rPr lang="ru-RU" sz="2400" dirty="0" smtClean="0"/>
              <a:t>имеющимися формулами, направленные на решение задачи.</a:t>
            </a:r>
          </a:p>
          <a:p>
            <a:pPr algn="ctr"/>
            <a:r>
              <a:rPr lang="ru-RU" sz="2400" dirty="0" smtClean="0"/>
              <a:t>ИЛИ</a:t>
            </a:r>
          </a:p>
          <a:p>
            <a:r>
              <a:rPr lang="ru-RU" sz="2400" dirty="0" smtClean="0"/>
              <a:t>В ОДНОЙ из исходных формул, необходимых для решения данной</a:t>
            </a:r>
          </a:p>
          <a:p>
            <a:r>
              <a:rPr lang="ru-RU" sz="2400" dirty="0" smtClean="0"/>
              <a:t>задачи (или в утверждении, лежащем в основе решения), допущена</a:t>
            </a:r>
          </a:p>
          <a:p>
            <a:r>
              <a:rPr lang="ru-RU" sz="2400" dirty="0" smtClean="0"/>
              <a:t>ошибка, но присутствуют логически верные преобразования с</a:t>
            </a:r>
          </a:p>
          <a:p>
            <a:r>
              <a:rPr lang="ru-RU" sz="2400" dirty="0" smtClean="0"/>
              <a:t>имеющимися формулами, направленные на решение задачи</a:t>
            </a:r>
            <a:endParaRPr lang="ru-RU" sz="2400" dirty="0"/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7429520" y="0"/>
            <a:ext cx="1490674" cy="490542"/>
          </a:xfrm>
          <a:prstGeom prst="wedgeRectCallout">
            <a:avLst>
              <a:gd name="adj1" fmla="val -31161"/>
              <a:gd name="adj2" fmla="val 81084"/>
            </a:avLst>
          </a:prstGeom>
          <a:gradFill>
            <a:gsLst>
              <a:gs pos="0">
                <a:schemeClr val="tx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балл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undefine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071546"/>
            <a:ext cx="1985967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85720" y="928670"/>
            <a:ext cx="67151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A5E15F В однородном магнитном поле по вертикальным направляющим без трения скользит прямой горизонтальный проводник длиной 0,4 м, по которому течёт ток силой 2 А. Вектор магнитной индукции направлен горизонтально перпендикулярно проводнику (см. рисунок), </a:t>
            </a:r>
            <a:r>
              <a:rPr lang="en-US" sz="2400" i="1" dirty="0" smtClean="0"/>
              <a:t>B</a:t>
            </a:r>
            <a:r>
              <a:rPr lang="ru-RU" sz="2400" i="1" dirty="0" smtClean="0"/>
              <a:t> = 2 </a:t>
            </a:r>
            <a:r>
              <a:rPr lang="ru-RU" sz="2400" dirty="0" smtClean="0"/>
              <a:t>Тл. Чему равна масса проводника, если известно, что его ускорение равно 2 м/с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и направлено вниз?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3.3.3. Сила Ампера, её направление и величина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714348" y="4857760"/>
            <a:ext cx="8001056" cy="1357322"/>
          </a:xfrm>
          <a:prstGeom prst="wedgeRectCallout">
            <a:avLst>
              <a:gd name="adj1" fmla="val 23268"/>
              <a:gd name="adj2" fmla="val -104491"/>
            </a:avLst>
          </a:prstGeom>
          <a:gradFill>
            <a:gsLst>
              <a:gs pos="0">
                <a:schemeClr val="tx1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Физическое явление: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проводник движется с ускорением по действием равнодействующей силы тяжести и силы Ампера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2">
      <a:dk1>
        <a:srgbClr val="0000FF"/>
      </a:dk1>
      <a:lt1>
        <a:srgbClr val="EBF2FF"/>
      </a:lt1>
      <a:dk2>
        <a:srgbClr val="004EEA"/>
      </a:dk2>
      <a:lt2>
        <a:srgbClr val="D5E3FF"/>
      </a:lt2>
      <a:accent1>
        <a:srgbClr val="900000"/>
      </a:accent1>
      <a:accent2>
        <a:srgbClr val="0000FF"/>
      </a:accent2>
      <a:accent3>
        <a:srgbClr val="BF0000"/>
      </a:accent3>
      <a:accent4>
        <a:srgbClr val="D5E3FF"/>
      </a:accent4>
      <a:accent5>
        <a:srgbClr val="D5E3FF"/>
      </a:accent5>
      <a:accent6>
        <a:srgbClr val="7F0000"/>
      </a:accent6>
      <a:hlink>
        <a:srgbClr val="2B1ED0"/>
      </a:hlink>
      <a:folHlink>
        <a:srgbClr val="A59FF1"/>
      </a:folHlink>
    </a:clrScheme>
    <a:fontScheme name="Georgia - Times New Roman">
      <a:majorFont>
        <a:latin typeface="Georgia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2222</TotalTime>
  <Words>1941</Words>
  <Application>Microsoft Office PowerPoint</Application>
  <PresentationFormat>Экран (4:3)</PresentationFormat>
  <Paragraphs>176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Picture</vt:lpstr>
      <vt:lpstr>Решение задач ЕГЭ части С. Магнитное поле</vt:lpstr>
      <vt:lpstr>Задачи ЕГЭ по теме «Магнитное поле»</vt:lpstr>
      <vt:lpstr>Кодификатор элементов содержания и требований к уровню подготовки выпускников образовательных организаций для проведения единого государственного экзамена по физике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3.3.4. Сила Лоренца, её направление и величина. Движение заряженной частицы в однородном магнитном поле</vt:lpstr>
      <vt:lpstr>Слайд 20</vt:lpstr>
      <vt:lpstr>3.3.4. Сила Лоренца, её направление и величина. Движение заряженной частицы в однородном магнитном поле</vt:lpstr>
      <vt:lpstr>Слайд 22</vt:lpstr>
      <vt:lpstr>Литература</vt:lpstr>
    </vt:vector>
  </TitlesOfParts>
  <Company>Квартира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736</cp:revision>
  <dcterms:created xsi:type="dcterms:W3CDTF">2015-03-30T10:50:01Z</dcterms:created>
  <dcterms:modified xsi:type="dcterms:W3CDTF">2017-03-13T03:35:37Z</dcterms:modified>
</cp:coreProperties>
</file>